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1"/>
  </p:notesMasterIdLst>
  <p:handoutMasterIdLst>
    <p:handoutMasterId r:id="rId12"/>
  </p:handoutMasterIdLst>
  <p:sldIdLst>
    <p:sldId id="522" r:id="rId2"/>
    <p:sldId id="523" r:id="rId3"/>
    <p:sldId id="397" r:id="rId4"/>
    <p:sldId id="525" r:id="rId5"/>
    <p:sldId id="295" r:id="rId6"/>
    <p:sldId id="342" r:id="rId7"/>
    <p:sldId id="526" r:id="rId8"/>
    <p:sldId id="266" r:id="rId9"/>
    <p:sldId id="520" r:id="rId10"/>
  </p:sldIdLst>
  <p:sldSz cx="12192000" cy="6858000"/>
  <p:notesSz cx="6858000" cy="1876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7536" userDrawn="1">
          <p15:clr>
            <a:srgbClr val="A4A3A4"/>
          </p15:clr>
        </p15:guide>
        <p15:guide id="8" orient="horz" pos="4128" userDrawn="1">
          <p15:clr>
            <a:srgbClr val="A4A3A4"/>
          </p15:clr>
        </p15:guide>
        <p15:guide id="11" pos="648" userDrawn="1">
          <p15:clr>
            <a:srgbClr val="A4A3A4"/>
          </p15:clr>
        </p15:guide>
        <p15:guide id="13" pos="7104" userDrawn="1">
          <p15:clr>
            <a:srgbClr val="A4A3A4"/>
          </p15:clr>
        </p15:guide>
        <p15:guide id="14" orient="horz" pos="2280" userDrawn="1">
          <p15:clr>
            <a:srgbClr val="A4A3A4"/>
          </p15:clr>
        </p15:guide>
        <p15:guide id="15" pos="3432" userDrawn="1">
          <p15:clr>
            <a:srgbClr val="A4A3A4"/>
          </p15:clr>
        </p15:guide>
        <p15:guide id="18" orient="horz" pos="4224" userDrawn="1">
          <p15:clr>
            <a:srgbClr val="A4A3A4"/>
          </p15:clr>
        </p15:guide>
        <p15:guide id="20" pos="3360" userDrawn="1">
          <p15:clr>
            <a:srgbClr val="A4A3A4"/>
          </p15:clr>
        </p15:guide>
        <p15:guide id="22" pos="4113" userDrawn="1">
          <p15:clr>
            <a:srgbClr val="A4A3A4"/>
          </p15:clr>
        </p15:guide>
        <p15:guide id="23" orient="horz" pos="3936" userDrawn="1">
          <p15:clr>
            <a:srgbClr val="A4A3A4"/>
          </p15:clr>
        </p15:guide>
        <p15:guide id="24" orient="horz" pos="888" userDrawn="1">
          <p15:clr>
            <a:srgbClr val="A4A3A4"/>
          </p15:clr>
        </p15:guide>
        <p15:guide id="25" orient="horz" pos="4056" userDrawn="1">
          <p15:clr>
            <a:srgbClr val="A4A3A4"/>
          </p15:clr>
        </p15:guide>
        <p15:guide id="26" pos="5184" userDrawn="1">
          <p15:clr>
            <a:srgbClr val="A4A3A4"/>
          </p15:clr>
        </p15:guide>
        <p15:guide id="28" orient="horz" pos="3696" userDrawn="1">
          <p15:clr>
            <a:srgbClr val="A4A3A4"/>
          </p15:clr>
        </p15:guide>
        <p15:guide id="29" pos="4008" userDrawn="1">
          <p15:clr>
            <a:srgbClr val="A4A3A4"/>
          </p15:clr>
        </p15:guide>
        <p15:guide id="30" pos="6935" userDrawn="1">
          <p15:clr>
            <a:srgbClr val="A4A3A4"/>
          </p15:clr>
        </p15:guide>
        <p15:guide id="31" orient="horz" pos="2880" userDrawn="1">
          <p15:clr>
            <a:srgbClr val="A4A3A4"/>
          </p15:clr>
        </p15:guide>
        <p15:guide id="32" pos="432" userDrawn="1">
          <p15:clr>
            <a:srgbClr val="A4A3A4"/>
          </p15:clr>
        </p15:guide>
        <p15:guide id="33" orient="horz" pos="2640" userDrawn="1">
          <p15:clr>
            <a:srgbClr val="A4A3A4"/>
          </p15:clr>
        </p15:guide>
        <p15:guide id="34" orient="horz" pos="3096" userDrawn="1">
          <p15:clr>
            <a:srgbClr val="A4A3A4"/>
          </p15:clr>
        </p15:guide>
        <p15:guide id="35" pos="2808" userDrawn="1">
          <p15:clr>
            <a:srgbClr val="A4A3A4"/>
          </p15:clr>
        </p15:guide>
        <p15:guide id="37" orient="horz" pos="528" userDrawn="1">
          <p15:clr>
            <a:srgbClr val="A4A3A4"/>
          </p15:clr>
        </p15:guide>
        <p15:guide id="38" pos="6384" userDrawn="1">
          <p15:clr>
            <a:srgbClr val="A4A3A4"/>
          </p15:clr>
        </p15:guide>
        <p15:guide id="39" orient="horz" pos="3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esh Kotian" initials="DK" lastIdx="1" clrIdx="0">
    <p:extLst>
      <p:ext uri="{19B8F6BF-5375-455C-9EA6-DF929625EA0E}">
        <p15:presenceInfo xmlns:p15="http://schemas.microsoft.com/office/powerpoint/2012/main" userId="S::dinesh.kotian@toradex.com::4bb1501c-6e10-4708-b1fa-a55db169e2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8C"/>
    <a:srgbClr val="8F8F8F"/>
    <a:srgbClr val="474747"/>
    <a:srgbClr val="96C837"/>
    <a:srgbClr val="333333"/>
    <a:srgbClr val="4C4C4C"/>
    <a:srgbClr val="191919"/>
    <a:srgbClr val="DFEEAF"/>
    <a:srgbClr val="E5EDF2"/>
    <a:srgbClr val="CCD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D4891-D830-4815-88BE-1187954839A0}" v="35" dt="2020-10-29T07:26:52.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2" autoAdjust="0"/>
    <p:restoredTop sz="78848" autoAdjust="0"/>
  </p:normalViewPr>
  <p:slideViewPr>
    <p:cSldViewPr snapToGrid="0" showGuides="1">
      <p:cViewPr varScale="1">
        <p:scale>
          <a:sx n="90" d="100"/>
          <a:sy n="90" d="100"/>
        </p:scale>
        <p:origin x="1806" y="78"/>
      </p:cViewPr>
      <p:guideLst>
        <p:guide pos="7536"/>
        <p:guide orient="horz" pos="4128"/>
        <p:guide pos="648"/>
        <p:guide pos="7104"/>
        <p:guide orient="horz" pos="2280"/>
        <p:guide pos="3432"/>
        <p:guide orient="horz" pos="4224"/>
        <p:guide pos="3360"/>
        <p:guide pos="4113"/>
        <p:guide orient="horz" pos="3936"/>
        <p:guide orient="horz" pos="888"/>
        <p:guide orient="horz" pos="4056"/>
        <p:guide pos="5184"/>
        <p:guide orient="horz" pos="3696"/>
        <p:guide pos="4008"/>
        <p:guide pos="6935"/>
        <p:guide orient="horz" pos="2880"/>
        <p:guide pos="432"/>
        <p:guide orient="horz" pos="2640"/>
        <p:guide orient="horz" pos="3096"/>
        <p:guide pos="2808"/>
        <p:guide orient="horz" pos="528"/>
        <p:guide pos="6384"/>
        <p:guide orient="horz" pos="336"/>
      </p:guideLst>
    </p:cSldViewPr>
  </p:slideViewPr>
  <p:notesTextViewPr>
    <p:cViewPr>
      <p:scale>
        <a:sx n="1" d="1"/>
        <a:sy n="1" d="1"/>
      </p:scale>
      <p:origin x="0" y="0"/>
    </p:cViewPr>
  </p:notesTextViewPr>
  <p:notesViewPr>
    <p:cSldViewPr snapToGrid="0" showGuides="1">
      <p:cViewPr varScale="1">
        <p:scale>
          <a:sx n="252" d="100"/>
          <a:sy n="252" d="100"/>
        </p:scale>
        <p:origin x="204" y="10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ter Minute" userId="S::valter.minute@toradex.com::fc2c21f2-f954-43a1-b263-78d77b2ef7cb" providerId="AD" clId="Web-{045D4891-D830-4815-88BE-1187954839A0}"/>
    <pc:docChg chg="delSld modSld">
      <pc:chgData name="Valter Minute" userId="S::valter.minute@toradex.com::fc2c21f2-f954-43a1-b263-78d77b2ef7cb" providerId="AD" clId="Web-{045D4891-D830-4815-88BE-1187954839A0}" dt="2020-10-29T07:26:52.072" v="34" actId="20577"/>
      <pc:docMkLst>
        <pc:docMk/>
      </pc:docMkLst>
      <pc:sldChg chg="addSp modSp mod modClrScheme chgLayout">
        <pc:chgData name="Valter Minute" userId="S::valter.minute@toradex.com::fc2c21f2-f954-43a1-b263-78d77b2ef7cb" providerId="AD" clId="Web-{045D4891-D830-4815-88BE-1187954839A0}" dt="2020-10-29T07:26:52.072" v="34" actId="20577"/>
        <pc:sldMkLst>
          <pc:docMk/>
          <pc:sldMk cId="612353770" sldId="526"/>
        </pc:sldMkLst>
        <pc:spChg chg="add mod ord">
          <ac:chgData name="Valter Minute" userId="S::valter.minute@toradex.com::fc2c21f2-f954-43a1-b263-78d77b2ef7cb" providerId="AD" clId="Web-{045D4891-D830-4815-88BE-1187954839A0}" dt="2020-10-29T07:26:26.726" v="26" actId="20577"/>
          <ac:spMkLst>
            <pc:docMk/>
            <pc:sldMk cId="612353770" sldId="526"/>
            <ac:spMk id="2" creationId="{9BA158A5-B1BB-40E6-8F52-DA452D03A9D2}"/>
          </ac:spMkLst>
        </pc:spChg>
        <pc:spChg chg="add mod ord">
          <ac:chgData name="Valter Minute" userId="S::valter.minute@toradex.com::fc2c21f2-f954-43a1-b263-78d77b2ef7cb" providerId="AD" clId="Web-{045D4891-D830-4815-88BE-1187954839A0}" dt="2020-10-29T07:26:52.072" v="34" actId="20577"/>
          <ac:spMkLst>
            <pc:docMk/>
            <pc:sldMk cId="612353770" sldId="526"/>
            <ac:spMk id="3" creationId="{199605B1-CEE0-4740-B07C-80FA1D06E1FF}"/>
          </ac:spMkLst>
        </pc:spChg>
      </pc:sldChg>
      <pc:sldChg chg="del">
        <pc:chgData name="Valter Minute" userId="S::valter.minute@toradex.com::fc2c21f2-f954-43a1-b263-78d77b2ef7cb" providerId="AD" clId="Web-{045D4891-D830-4815-88BE-1187954839A0}" dt="2020-10-29T07:26:35.195" v="27"/>
        <pc:sldMkLst>
          <pc:docMk/>
          <pc:sldMk cId="2502762286" sldId="527"/>
        </pc:sldMkLst>
      </pc:sldChg>
      <pc:sldChg chg="del">
        <pc:chgData name="Valter Minute" userId="S::valter.minute@toradex.com::fc2c21f2-f954-43a1-b263-78d77b2ef7cb" providerId="AD" clId="Web-{045D4891-D830-4815-88BE-1187954839A0}" dt="2020-10-29T07:26:36.258" v="28"/>
        <pc:sldMkLst>
          <pc:docMk/>
          <pc:sldMk cId="1783592988" sldId="52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01AB69-3D8A-47BF-96A3-922F47465386}"/>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2EC22C-908B-4199-8438-E5EDD7E4566A}"/>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908D976D-9F53-4AA1-9296-A971744D2052}" type="datetimeFigureOut">
              <a:rPr lang="en-US" smtClean="0"/>
              <a:t>10/29/2020</a:t>
            </a:fld>
            <a:endParaRPr lang="en-US"/>
          </a:p>
        </p:txBody>
      </p:sp>
      <p:sp>
        <p:nvSpPr>
          <p:cNvPr id="4" name="Footer Placeholder 3">
            <a:extLst>
              <a:ext uri="{FF2B5EF4-FFF2-40B4-BE49-F238E27FC236}">
                <a16:creationId xmlns:a16="http://schemas.microsoft.com/office/drawing/2014/main" id="{3BB0F92F-2746-4C48-9802-4F4C163D7F3C}"/>
              </a:ext>
            </a:extLst>
          </p:cNvPr>
          <p:cNvSpPr>
            <a:spLocks noGrp="1"/>
          </p:cNvSpPr>
          <p:nvPr>
            <p:ph type="ftr" sz="quarter" idx="2"/>
          </p:nvPr>
        </p:nvSpPr>
        <p:spPr>
          <a:xfrm>
            <a:off x="0" y="178276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BE5195-09CA-492D-A0DD-5F338E66FBC5}"/>
              </a:ext>
            </a:extLst>
          </p:cNvPr>
          <p:cNvSpPr>
            <a:spLocks noGrp="1"/>
          </p:cNvSpPr>
          <p:nvPr>
            <p:ph type="sldNum" sz="quarter" idx="3"/>
          </p:nvPr>
        </p:nvSpPr>
        <p:spPr>
          <a:xfrm>
            <a:off x="3884613" y="1782763"/>
            <a:ext cx="2971800" cy="93662"/>
          </a:xfrm>
          <a:prstGeom prst="rect">
            <a:avLst/>
          </a:prstGeom>
        </p:spPr>
        <p:txBody>
          <a:bodyPr vert="horz" lIns="91440" tIns="45720" rIns="91440" bIns="45720" rtlCol="0" anchor="b"/>
          <a:lstStyle>
            <a:lvl1pPr algn="r">
              <a:defRPr sz="1200"/>
            </a:lvl1pPr>
          </a:lstStyle>
          <a:p>
            <a:fld id="{91125FDB-0F69-4BFB-8747-DFF55FF09B70}" type="slidenum">
              <a:rPr lang="en-US" smtClean="0"/>
              <a:t>‹#›</a:t>
            </a:fld>
            <a:endParaRPr lang="en-US"/>
          </a:p>
        </p:txBody>
      </p:sp>
    </p:spTree>
    <p:extLst>
      <p:ext uri="{BB962C8B-B14F-4D97-AF65-F5344CB8AC3E}">
        <p14:creationId xmlns:p14="http://schemas.microsoft.com/office/powerpoint/2010/main" val="274868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B9EA9-68F1-4E11-B548-10FABC39BDF9}" type="datetimeFigureOut">
              <a:rPr lang="en-US" smtClean="0"/>
              <a:t>10/29/2020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8B2E6-463B-4E14-8E0B-CB49C11EB5E2}" type="slidenum">
              <a:rPr lang="en-US" smtClean="0"/>
              <a:t>‹#›</a:t>
            </a:fld>
            <a:endParaRPr lang="en-US"/>
          </a:p>
        </p:txBody>
      </p:sp>
    </p:spTree>
    <p:extLst>
      <p:ext uri="{BB962C8B-B14F-4D97-AF65-F5344CB8AC3E}">
        <p14:creationId xmlns:p14="http://schemas.microsoft.com/office/powerpoint/2010/main" val="196002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Welcome everyone to this webinar hosted by Toradex, entitled:</a:t>
            </a:r>
            <a:br>
              <a:rPr lang="en-US" dirty="0"/>
            </a:br>
            <a:br>
              <a:rPr lang="en-US" dirty="0"/>
            </a:br>
            <a:r>
              <a:rPr lang="en-US" b="0" dirty="0"/>
              <a:t>Zero to Hero: Visual Studio Code for Embedded Linux Development</a:t>
            </a:r>
          </a:p>
        </p:txBody>
      </p:sp>
      <p:sp>
        <p:nvSpPr>
          <p:cNvPr id="4" name="Slide Number Placeholder 3"/>
          <p:cNvSpPr>
            <a:spLocks noGrp="1"/>
          </p:cNvSpPr>
          <p:nvPr>
            <p:ph type="sldNum" sz="quarter" idx="5"/>
          </p:nvPr>
        </p:nvSpPr>
        <p:spPr/>
        <p:txBody>
          <a:bodyPr/>
          <a:lstStyle/>
          <a:p>
            <a:fld id="{7C58B2E6-463B-4E14-8E0B-CB49C11EB5E2}" type="slidenum">
              <a:rPr lang="en-US" smtClean="0"/>
              <a:t>1</a:t>
            </a:fld>
            <a:endParaRPr lang="en-US"/>
          </a:p>
        </p:txBody>
      </p:sp>
    </p:spTree>
    <p:extLst>
      <p:ext uri="{BB962C8B-B14F-4D97-AF65-F5344CB8AC3E}">
        <p14:creationId xmlns:p14="http://schemas.microsoft.com/office/powerpoint/2010/main" val="284985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name is </a:t>
            </a:r>
            <a:r>
              <a:rPr lang="en-US" sz="1200" kern="1200" dirty="0" err="1">
                <a:solidFill>
                  <a:schemeClr val="tx1"/>
                </a:solidFill>
                <a:effectLst/>
                <a:latin typeface="+mn-lt"/>
                <a:ea typeface="+mn-ea"/>
                <a:cs typeface="+mn-cs"/>
              </a:rPr>
              <a:t>Valter</a:t>
            </a:r>
            <a:r>
              <a:rPr lang="en-US" sz="1200" kern="1200" dirty="0">
                <a:solidFill>
                  <a:schemeClr val="tx1"/>
                </a:solidFill>
                <a:effectLst/>
                <a:latin typeface="+mn-lt"/>
                <a:ea typeface="+mn-ea"/>
                <a:cs typeface="+mn-cs"/>
              </a:rPr>
              <a:t> Minute and I am a Senior Software Engineer at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a:t>
            </a:r>
          </a:p>
          <a:p>
            <a:endParaRPr lang="en-US" dirty="0"/>
          </a:p>
          <a:p>
            <a:r>
              <a:rPr lang="en-US" sz="1200" kern="1200" dirty="0">
                <a:solidFill>
                  <a:schemeClr val="tx1"/>
                </a:solidFill>
                <a:effectLst/>
                <a:latin typeface="+mn-lt"/>
                <a:ea typeface="+mn-ea"/>
                <a:cs typeface="+mn-cs"/>
              </a:rPr>
              <a:t>Before diving into the webinar, let me cover a few organizational points….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Please use the Chat window of the webinar tool if you have any technical issues and wish to let us know.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 will also do an interactive Question Answer Session, you can type your questions in the Chat window any time, and we will pick them up at the end.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webinar will be recorded and made available for on-demand viewing.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let's get started..</a:t>
            </a:r>
            <a:endParaRPr lang="en-US" dirty="0"/>
          </a:p>
        </p:txBody>
      </p:sp>
      <p:sp>
        <p:nvSpPr>
          <p:cNvPr id="4" name="Slide Number Placeholder 3"/>
          <p:cNvSpPr>
            <a:spLocks noGrp="1"/>
          </p:cNvSpPr>
          <p:nvPr>
            <p:ph type="sldNum" sz="quarter" idx="5"/>
          </p:nvPr>
        </p:nvSpPr>
        <p:spPr/>
        <p:txBody>
          <a:bodyPr/>
          <a:lstStyle/>
          <a:p>
            <a:fld id="{7C58B2E6-463B-4E14-8E0B-CB49C11EB5E2}" type="slidenum">
              <a:rPr lang="en-US" smtClean="0"/>
              <a:t>2</a:t>
            </a:fld>
            <a:endParaRPr lang="en-US"/>
          </a:p>
        </p:txBody>
      </p:sp>
    </p:spTree>
    <p:extLst>
      <p:ext uri="{BB962C8B-B14F-4D97-AF65-F5344CB8AC3E}">
        <p14:creationId xmlns:p14="http://schemas.microsoft.com/office/powerpoint/2010/main" val="3226698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will begin with a very brief overview who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is what we do.</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is focusing on making embedded computing </a:t>
            </a:r>
            <a:r>
              <a:rPr lang="en-US" sz="1200" b="1" kern="1200" dirty="0">
                <a:solidFill>
                  <a:schemeClr val="tx1"/>
                </a:solidFill>
                <a:effectLst/>
                <a:latin typeface="+mn-lt"/>
                <a:ea typeface="+mn-ea"/>
                <a:cs typeface="+mn-cs"/>
              </a:rPr>
              <a:t>easy-to-use</a:t>
            </a:r>
            <a:r>
              <a:rPr lang="en-US" sz="1200" kern="1200" dirty="0">
                <a:solidFill>
                  <a:schemeClr val="tx1"/>
                </a:solidFill>
                <a:effectLst/>
                <a:latin typeface="+mn-lt"/>
                <a:ea typeface="+mn-ea"/>
                <a:cs typeface="+mn-cs"/>
              </a:rPr>
              <a:t>. So you can get simple access to the latest technology for your product development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doing so by providing highly reliable Arm System on Modules (</a:t>
            </a:r>
            <a:r>
              <a:rPr lang="en-US" sz="1200" kern="1200" dirty="0" err="1">
                <a:solidFill>
                  <a:schemeClr val="tx1"/>
                </a:solidFill>
                <a:effectLst/>
                <a:latin typeface="+mn-lt"/>
                <a:ea typeface="+mn-ea"/>
                <a:cs typeface="+mn-cs"/>
              </a:rPr>
              <a:t>SoMs</a:t>
            </a:r>
            <a:r>
              <a:rPr lang="en-US" sz="1200" kern="1200" dirty="0">
                <a:solidFill>
                  <a:schemeClr val="tx1"/>
                </a:solidFill>
                <a:effectLst/>
                <a:latin typeface="+mn-lt"/>
                <a:ea typeface="+mn-ea"/>
                <a:cs typeface="+mn-cs"/>
              </a:rPr>
              <a:t>), including software and support.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striving to offer the lowest cost of ownership to you, and this doesn’t just mean the module price, but also consideration of aspects like your development effort, time-to-market, and long-term maintenance.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proud of being able to have industry-leading support, including a very active community and a developer page with over 800 articles with is updated daily.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can see, we have offices around the world with local support and warehouses.</a:t>
            </a:r>
            <a:endParaRPr lang="en-US" dirty="0"/>
          </a:p>
        </p:txBody>
      </p:sp>
      <p:sp>
        <p:nvSpPr>
          <p:cNvPr id="4" name="Slide Number Placeholder 3"/>
          <p:cNvSpPr>
            <a:spLocks noGrp="1"/>
          </p:cNvSpPr>
          <p:nvPr>
            <p:ph type="sldNum" sz="quarter" idx="5"/>
          </p:nvPr>
        </p:nvSpPr>
        <p:spPr/>
        <p:txBody>
          <a:bodyPr/>
          <a:lstStyle/>
          <a:p>
            <a:fld id="{7A40E2CD-ECC9-4DC2-82C0-C3EA6E1C6B5E}" type="slidenum">
              <a:rPr lang="en-US" smtClean="0"/>
              <a:t>3</a:t>
            </a:fld>
            <a:endParaRPr lang="en-US"/>
          </a:p>
        </p:txBody>
      </p:sp>
    </p:spTree>
    <p:extLst>
      <p:ext uri="{BB962C8B-B14F-4D97-AF65-F5344CB8AC3E}">
        <p14:creationId xmlns:p14="http://schemas.microsoft.com/office/powerpoint/2010/main" val="173901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short overview of our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3 </a:t>
            </a:r>
            <a:r>
              <a:rPr lang="en-US" sz="1200" kern="1200" dirty="0" err="1">
                <a:solidFill>
                  <a:schemeClr val="tx1"/>
                </a:solidFill>
                <a:effectLst/>
                <a:latin typeface="+mn-lt"/>
                <a:ea typeface="+mn-ea"/>
                <a:cs typeface="+mn-cs"/>
              </a:rPr>
              <a:t>SoM</a:t>
            </a:r>
            <a:r>
              <a:rPr lang="en-US" sz="1200" kern="1200" dirty="0">
                <a:solidFill>
                  <a:schemeClr val="tx1"/>
                </a:solidFill>
                <a:effectLst/>
                <a:latin typeface="+mn-lt"/>
                <a:ea typeface="+mn-ea"/>
                <a:cs typeface="+mn-cs"/>
              </a:rPr>
              <a:t> Families. Inside these families, the modules are pin compatible. So you can seamlessly scale from i.MX 6, over i.MX 7 to the i.MX 8s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also providing production-quality SW with these modules. But you will learn more about our products later.</a:t>
            </a:r>
          </a:p>
          <a:p>
            <a:endParaRPr lang="en-CH" dirty="0"/>
          </a:p>
        </p:txBody>
      </p:sp>
      <p:sp>
        <p:nvSpPr>
          <p:cNvPr id="4" name="Slide Number Placeholder 3"/>
          <p:cNvSpPr>
            <a:spLocks noGrp="1"/>
          </p:cNvSpPr>
          <p:nvPr>
            <p:ph type="sldNum" sz="quarter" idx="5"/>
          </p:nvPr>
        </p:nvSpPr>
        <p:spPr/>
        <p:txBody>
          <a:bodyPr/>
          <a:lstStyle/>
          <a:p>
            <a:fld id="{80F8F186-A37E-4B12-9994-222D30F0DD3C}" type="slidenum">
              <a:rPr lang="en-US" smtClean="0"/>
              <a:t>4</a:t>
            </a:fld>
            <a:endParaRPr lang="en-US"/>
          </a:p>
        </p:txBody>
      </p:sp>
    </p:spTree>
    <p:extLst>
      <p:ext uri="{BB962C8B-B14F-4D97-AF65-F5344CB8AC3E}">
        <p14:creationId xmlns:p14="http://schemas.microsoft.com/office/powerpoint/2010/main" val="317692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also like to explain our Focus Applications, as we are optimizing our products and offerings for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Industrial Automation</a:t>
            </a:r>
          </a:p>
          <a:p>
            <a:r>
              <a:rPr lang="en-US" sz="1200" kern="1200" dirty="0">
                <a:solidFill>
                  <a:schemeClr val="tx1"/>
                </a:solidFill>
                <a:effectLst/>
                <a:latin typeface="+mn-lt"/>
                <a:ea typeface="+mn-ea"/>
                <a:cs typeface="+mn-cs"/>
              </a:rPr>
              <a:t>Healthcare</a:t>
            </a:r>
          </a:p>
          <a:p>
            <a:r>
              <a:rPr lang="en-US" sz="1200" kern="1200" dirty="0">
                <a:solidFill>
                  <a:schemeClr val="tx1"/>
                </a:solidFill>
                <a:effectLst/>
                <a:latin typeface="+mn-lt"/>
                <a:ea typeface="+mn-ea"/>
                <a:cs typeface="+mn-cs"/>
              </a:rPr>
              <a:t>Transportation</a:t>
            </a:r>
          </a:p>
          <a:p>
            <a:r>
              <a:rPr lang="en-US" sz="1200" kern="1200" dirty="0">
                <a:solidFill>
                  <a:schemeClr val="tx1"/>
                </a:solidFill>
                <a:effectLst/>
                <a:latin typeface="+mn-lt"/>
                <a:ea typeface="+mn-ea"/>
                <a:cs typeface="+mn-cs"/>
              </a:rPr>
              <a:t>Test &amp;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Smart City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Projects are customers with volume requirements of a few 100s to a few 10,000s products per year.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itself has 1,000s of active customers.</a:t>
            </a:r>
            <a:endParaRPr lang="en-US" dirty="0"/>
          </a:p>
        </p:txBody>
      </p:sp>
      <p:sp>
        <p:nvSpPr>
          <p:cNvPr id="4" name="Slide Number Placeholder 3"/>
          <p:cNvSpPr>
            <a:spLocks noGrp="1"/>
          </p:cNvSpPr>
          <p:nvPr>
            <p:ph type="sldNum" sz="quarter" idx="5"/>
          </p:nvPr>
        </p:nvSpPr>
        <p:spPr/>
        <p:txBody>
          <a:bodyPr/>
          <a:lstStyle/>
          <a:p>
            <a:fld id="{7C58B2E6-463B-4E14-8E0B-CB49C11EB5E2}" type="slidenum">
              <a:rPr lang="en-US" smtClean="0"/>
              <a:t>5</a:t>
            </a:fld>
            <a:endParaRPr lang="en-US"/>
          </a:p>
        </p:txBody>
      </p:sp>
    </p:spTree>
    <p:extLst>
      <p:ext uri="{BB962C8B-B14F-4D97-AF65-F5344CB8AC3E}">
        <p14:creationId xmlns:p14="http://schemas.microsoft.com/office/powerpoint/2010/main" val="214097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Apart from the highly reliable system on modules,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also provides production-ready software, including reference images for the </a:t>
            </a:r>
            <a:r>
              <a:rPr lang="en-US" sz="1200" kern="1200" dirty="0" err="1">
                <a:solidFill>
                  <a:schemeClr val="tx1"/>
                </a:solidFill>
                <a:effectLst/>
                <a:latin typeface="+mn-lt"/>
                <a:ea typeface="+mn-ea"/>
                <a:cs typeface="+mn-cs"/>
              </a:rPr>
              <a:t>yocto</a:t>
            </a:r>
            <a:r>
              <a:rPr lang="en-US" sz="1200" kern="1200" dirty="0">
                <a:solidFill>
                  <a:schemeClr val="tx1"/>
                </a:solidFill>
                <a:effectLst/>
                <a:latin typeface="+mn-lt"/>
                <a:ea typeface="+mn-ea"/>
                <a:cs typeface="+mn-cs"/>
              </a:rPr>
              <a:t> project.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is also active in mainlining code for its System on Modules.</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Torizon</a:t>
            </a:r>
            <a:r>
              <a:rPr lang="en-US" sz="1200" kern="1200" dirty="0">
                <a:solidFill>
                  <a:schemeClr val="tx1"/>
                </a:solidFill>
                <a:effectLst/>
                <a:latin typeface="+mn-lt"/>
                <a:ea typeface="+mn-ea"/>
                <a:cs typeface="+mn-cs"/>
              </a:rPr>
              <a:t> is a brand-new free offering from </a:t>
            </a:r>
            <a:r>
              <a:rPr lang="en-US" sz="1200" kern="1200" dirty="0" err="1">
                <a:solidFill>
                  <a:schemeClr val="tx1"/>
                </a:solidFill>
                <a:effectLst/>
                <a:latin typeface="+mn-lt"/>
                <a:ea typeface="+mn-ea"/>
                <a:cs typeface="+mn-cs"/>
              </a:rPr>
              <a:t>Toradex</a:t>
            </a:r>
            <a:r>
              <a:rPr lang="en-US" sz="1200" kern="1200" dirty="0">
                <a:solidFill>
                  <a:schemeClr val="tx1"/>
                </a:solidFill>
                <a:effectLst/>
                <a:latin typeface="+mn-lt"/>
                <a:ea typeface="+mn-ea"/>
                <a:cs typeface="+mn-cs"/>
              </a:rPr>
              <a:t>, its an open-source and easy to industrial Linux Platform.</a:t>
            </a:r>
          </a:p>
          <a:p>
            <a:r>
              <a:rPr lang="en-US" sz="1200" kern="1200" dirty="0">
                <a:solidFill>
                  <a:schemeClr val="tx1"/>
                </a:solidFill>
                <a:effectLst/>
                <a:latin typeface="+mn-lt"/>
                <a:ea typeface="+mn-ea"/>
                <a:cs typeface="+mn-cs"/>
              </a:rPr>
              <a:t>It focuses on lowering your time-to-market and can be used out-of-the-box.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based on open software so you have no lock-in and you can adjust it to your needs.</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Torizon</a:t>
            </a:r>
            <a:r>
              <a:rPr lang="en-US" sz="1200" kern="1200" dirty="0">
                <a:solidFill>
                  <a:schemeClr val="tx1"/>
                </a:solidFill>
                <a:effectLst/>
                <a:latin typeface="+mn-lt"/>
                <a:ea typeface="+mn-ea"/>
                <a:cs typeface="+mn-cs"/>
              </a:rPr>
              <a:t> comes with an automotive-grade updated client to allow for simple, safe, and secure software updates. As an example Software updates are safe even if you lose power in the worst possible moment.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is another focus, frequent updates, and simple access to hardware security features that make it easy for you to develop a secure device.</a:t>
            </a:r>
          </a:p>
          <a:p>
            <a:r>
              <a:rPr lang="en-US" sz="1200" kern="1200" dirty="0">
                <a:solidFill>
                  <a:schemeClr val="tx1"/>
                </a:solidFill>
                <a:effectLst/>
                <a:latin typeface="+mn-lt"/>
                <a:ea typeface="+mn-ea"/>
                <a:cs typeface="+mn-cs"/>
              </a:rPr>
              <a:t>A real-time option is available.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Modern continuous integration and verification processes make sure every </a:t>
            </a:r>
            <a:r>
              <a:rPr lang="en-US" sz="1200" kern="1200" dirty="0" err="1">
                <a:solidFill>
                  <a:schemeClr val="tx1"/>
                </a:solidFill>
                <a:effectLst/>
                <a:latin typeface="+mn-lt"/>
                <a:ea typeface="+mn-ea"/>
                <a:cs typeface="+mn-cs"/>
              </a:rPr>
              <a:t>Torizon</a:t>
            </a:r>
            <a:r>
              <a:rPr lang="en-US" sz="1200" kern="1200" dirty="0">
                <a:solidFill>
                  <a:schemeClr val="tx1"/>
                </a:solidFill>
                <a:effectLst/>
                <a:latin typeface="+mn-lt"/>
                <a:ea typeface="+mn-ea"/>
                <a:cs typeface="+mn-cs"/>
              </a:rPr>
              <a:t> release is stable.</a:t>
            </a:r>
          </a:p>
          <a:p>
            <a:r>
              <a:rPr lang="en-US" sz="1200" kern="1200" dirty="0" err="1">
                <a:solidFill>
                  <a:schemeClr val="tx1"/>
                </a:solidFill>
                <a:effectLst/>
                <a:latin typeface="+mn-lt"/>
                <a:ea typeface="+mn-ea"/>
                <a:cs typeface="+mn-cs"/>
              </a:rPr>
              <a:t>Torizon</a:t>
            </a:r>
            <a:r>
              <a:rPr lang="en-US" sz="1200" kern="1200" dirty="0">
                <a:solidFill>
                  <a:schemeClr val="tx1"/>
                </a:solidFill>
                <a:effectLst/>
                <a:latin typeface="+mn-lt"/>
                <a:ea typeface="+mn-ea"/>
                <a:cs typeface="+mn-cs"/>
              </a:rPr>
              <a:t> is built with the </a:t>
            </a:r>
            <a:r>
              <a:rPr lang="en-US" sz="1200" kern="1200" dirty="0" err="1">
                <a:solidFill>
                  <a:schemeClr val="tx1"/>
                </a:solidFill>
                <a:effectLst/>
                <a:latin typeface="+mn-lt"/>
                <a:ea typeface="+mn-ea"/>
                <a:cs typeface="+mn-cs"/>
              </a:rPr>
              <a:t>Yocto</a:t>
            </a:r>
            <a:r>
              <a:rPr lang="en-US" sz="1200" kern="1200" dirty="0">
                <a:solidFill>
                  <a:schemeClr val="tx1"/>
                </a:solidFill>
                <a:effectLst/>
                <a:latin typeface="+mn-lt"/>
                <a:ea typeface="+mn-ea"/>
                <a:cs typeface="+mn-cs"/>
              </a:rPr>
              <a:t> Project and utilizes Docker for software containerization, tapping into a vast software ecosystem. </a:t>
            </a:r>
            <a:endParaRPr lang="en-US" dirty="0"/>
          </a:p>
        </p:txBody>
      </p:sp>
      <p:sp>
        <p:nvSpPr>
          <p:cNvPr id="4" name="Slide Number Placeholder 3"/>
          <p:cNvSpPr>
            <a:spLocks noGrp="1"/>
          </p:cNvSpPr>
          <p:nvPr>
            <p:ph type="sldNum" sz="quarter" idx="5"/>
          </p:nvPr>
        </p:nvSpPr>
        <p:spPr/>
        <p:txBody>
          <a:bodyPr/>
          <a:lstStyle/>
          <a:p>
            <a:fld id="{7C58B2E6-463B-4E14-8E0B-CB49C11EB5E2}" type="slidenum">
              <a:rPr lang="en-US" smtClean="0"/>
              <a:t>6</a:t>
            </a:fld>
            <a:endParaRPr lang="en-US"/>
          </a:p>
        </p:txBody>
      </p:sp>
    </p:spTree>
    <p:extLst>
      <p:ext uri="{BB962C8B-B14F-4D97-AF65-F5344CB8AC3E}">
        <p14:creationId xmlns:p14="http://schemas.microsoft.com/office/powerpoint/2010/main" val="290477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8B2E6-463B-4E14-8E0B-CB49C11EB5E2}" type="slidenum">
              <a:rPr lang="en-US" smtClean="0"/>
              <a:t>10</a:t>
            </a:fld>
            <a:endParaRPr lang="en-US"/>
          </a:p>
        </p:txBody>
      </p:sp>
    </p:spTree>
    <p:extLst>
      <p:ext uri="{BB962C8B-B14F-4D97-AF65-F5344CB8AC3E}">
        <p14:creationId xmlns:p14="http://schemas.microsoft.com/office/powerpoint/2010/main" val="227515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30CF-173A-40C0-BEEB-6E424C140DE0}"/>
              </a:ext>
            </a:extLst>
          </p:cNvPr>
          <p:cNvPicPr>
            <a:picLocks noChangeAspect="1"/>
          </p:cNvPicPr>
          <p:nvPr userDrawn="1"/>
        </p:nvPicPr>
        <p:blipFill>
          <a:blip r:embed="rId2"/>
          <a:stretch>
            <a:fillRect/>
          </a:stretch>
        </p:blipFill>
        <p:spPr>
          <a:xfrm>
            <a:off x="685800" y="952500"/>
            <a:ext cx="2679821" cy="617508"/>
          </a:xfrm>
          <a:prstGeom prst="rect">
            <a:avLst/>
          </a:prstGeom>
        </p:spPr>
      </p:pic>
      <p:pic>
        <p:nvPicPr>
          <p:cNvPr id="4" name="Picture 3">
            <a:extLst>
              <a:ext uri="{FF2B5EF4-FFF2-40B4-BE49-F238E27FC236}">
                <a16:creationId xmlns:a16="http://schemas.microsoft.com/office/drawing/2014/main" id="{F1DE7936-BABE-4C5E-A9CA-D2378DA084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846" y="1332"/>
            <a:ext cx="12184202" cy="6853613"/>
          </a:xfrm>
          <a:prstGeom prst="rect">
            <a:avLst/>
          </a:prstGeom>
        </p:spPr>
      </p:pic>
      <p:pic>
        <p:nvPicPr>
          <p:cNvPr id="6" name="Picture 5">
            <a:extLst>
              <a:ext uri="{FF2B5EF4-FFF2-40B4-BE49-F238E27FC236}">
                <a16:creationId xmlns:a16="http://schemas.microsoft.com/office/drawing/2014/main" id="{DC0060E9-FC5C-4A08-AB0B-532B6CCAD7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385249" y="577628"/>
            <a:ext cx="6276223" cy="6280369"/>
          </a:xfrm>
          <a:prstGeom prst="rect">
            <a:avLst/>
          </a:prstGeom>
        </p:spPr>
      </p:pic>
    </p:spTree>
    <p:extLst>
      <p:ext uri="{BB962C8B-B14F-4D97-AF65-F5344CB8AC3E}">
        <p14:creationId xmlns:p14="http://schemas.microsoft.com/office/powerpoint/2010/main" val="25955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4BA1-7D39-4958-8D1E-F33C3B9FCCA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ACB98A-5C78-4E00-B828-DD723E02DBE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2509A0-2D5D-4B6B-B896-EDB19A45CC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5B2C1-C32E-4515-BA38-773F47BBE8D4}"/>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6" name="Footer Placeholder 5">
            <a:extLst>
              <a:ext uri="{FF2B5EF4-FFF2-40B4-BE49-F238E27FC236}">
                <a16:creationId xmlns:a16="http://schemas.microsoft.com/office/drawing/2014/main" id="{D1E4C87A-5BEF-4D74-8354-CFD37EA2B6F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986DD93-7FF3-4C5C-90EE-8D1081FEEC35}"/>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170976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40D6-5B3B-46F1-BA3B-90F288C3DE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1ACA7A-29B7-4089-9304-3369486E649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58DD4-40BF-42F6-A36B-DEF663ABFF4A}"/>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5" name="Footer Placeholder 4">
            <a:extLst>
              <a:ext uri="{FF2B5EF4-FFF2-40B4-BE49-F238E27FC236}">
                <a16:creationId xmlns:a16="http://schemas.microsoft.com/office/drawing/2014/main" id="{7F85045D-0FC5-4E73-B657-DCDB056E24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0F5ABE5-267E-45C7-B7B4-EE5465B68483}"/>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4236139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04CA02-E846-4D5B-A3D2-506BE9FE987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781374-4463-4ED0-A605-55FC7491A9E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57EBD-5390-44BF-992C-9BD9D41B011C}"/>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5" name="Footer Placeholder 4">
            <a:extLst>
              <a:ext uri="{FF2B5EF4-FFF2-40B4-BE49-F238E27FC236}">
                <a16:creationId xmlns:a16="http://schemas.microsoft.com/office/drawing/2014/main" id="{468436B5-40D0-4FF8-B284-DB95E0F8A1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DCC99D-A72B-4393-8530-8410CD3AB264}"/>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4212486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with Grey Bottom">
    <p:spTree>
      <p:nvGrpSpPr>
        <p:cNvPr id="1" name=""/>
        <p:cNvGrpSpPr/>
        <p:nvPr/>
      </p:nvGrpSpPr>
      <p:grpSpPr>
        <a:xfrm>
          <a:off x="0" y="0"/>
          <a:ext cx="0" cy="0"/>
          <a:chOff x="0" y="0"/>
          <a:chExt cx="0" cy="0"/>
        </a:xfrm>
      </p:grpSpPr>
      <p:sp>
        <p:nvSpPr>
          <p:cNvPr id="3" name="Text Placeholder 20"/>
          <p:cNvSpPr>
            <a:spLocks noGrp="1"/>
          </p:cNvSpPr>
          <p:nvPr>
            <p:ph type="body" sz="quarter" idx="13" hasCustomPrompt="1"/>
          </p:nvPr>
        </p:nvSpPr>
        <p:spPr>
          <a:xfrm>
            <a:off x="1583604" y="890554"/>
            <a:ext cx="4767871" cy="708195"/>
          </a:xfrm>
          <a:prstGeom prst="rect">
            <a:avLst/>
          </a:prstGeom>
        </p:spPr>
        <p:txBody>
          <a:bodyPr vert="horz"/>
          <a:lstStyle>
            <a:lvl1pPr marL="0" indent="0">
              <a:buNone/>
              <a:defRPr sz="4000" b="1"/>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US"/>
              <a:t>LINE 1</a:t>
            </a:r>
          </a:p>
        </p:txBody>
      </p:sp>
      <p:sp>
        <p:nvSpPr>
          <p:cNvPr id="4" name="Text Placeholder 20"/>
          <p:cNvSpPr>
            <a:spLocks noGrp="1"/>
          </p:cNvSpPr>
          <p:nvPr>
            <p:ph type="body" sz="quarter" idx="14" hasCustomPrompt="1"/>
          </p:nvPr>
        </p:nvSpPr>
        <p:spPr>
          <a:xfrm>
            <a:off x="1583604" y="1431750"/>
            <a:ext cx="4767871" cy="708195"/>
          </a:xfrm>
          <a:prstGeom prst="rect">
            <a:avLst/>
          </a:prstGeom>
        </p:spPr>
        <p:txBody>
          <a:bodyPr vert="horz"/>
          <a:lstStyle>
            <a:lvl1pPr marL="0" indent="0">
              <a:buNone/>
              <a:defRPr sz="4000" b="1">
                <a:solidFill>
                  <a:srgbClr val="000000"/>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US"/>
              <a:t>LINE 2</a:t>
            </a:r>
          </a:p>
        </p:txBody>
      </p:sp>
      <p:sp>
        <p:nvSpPr>
          <p:cNvPr id="5" name="Text Placeholder 20"/>
          <p:cNvSpPr>
            <a:spLocks noGrp="1"/>
          </p:cNvSpPr>
          <p:nvPr>
            <p:ph type="body" sz="quarter" idx="15" hasCustomPrompt="1"/>
          </p:nvPr>
        </p:nvSpPr>
        <p:spPr>
          <a:xfrm>
            <a:off x="1583604" y="1979708"/>
            <a:ext cx="4767871" cy="708195"/>
          </a:xfrm>
          <a:prstGeom prst="rect">
            <a:avLst/>
          </a:prstGeom>
        </p:spPr>
        <p:txBody>
          <a:bodyPr vert="horz"/>
          <a:lstStyle>
            <a:lvl1pPr marL="0" indent="0">
              <a:buNone/>
              <a:defRPr sz="4000" b="1">
                <a:solidFill>
                  <a:srgbClr val="00508C"/>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US"/>
              <a:t>LINE 3</a:t>
            </a:r>
          </a:p>
        </p:txBody>
      </p:sp>
    </p:spTree>
    <p:extLst>
      <p:ext uri="{BB962C8B-B14F-4D97-AF65-F5344CB8AC3E}">
        <p14:creationId xmlns:p14="http://schemas.microsoft.com/office/powerpoint/2010/main" val="128487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30CF-173A-40C0-BEEB-6E424C140DE0}"/>
              </a:ext>
            </a:extLst>
          </p:cNvPr>
          <p:cNvPicPr>
            <a:picLocks noChangeAspect="1"/>
          </p:cNvPicPr>
          <p:nvPr userDrawn="1"/>
        </p:nvPicPr>
        <p:blipFill>
          <a:blip r:embed="rId2"/>
          <a:stretch>
            <a:fillRect/>
          </a:stretch>
        </p:blipFill>
        <p:spPr>
          <a:xfrm>
            <a:off x="685800" y="952500"/>
            <a:ext cx="2679821" cy="617508"/>
          </a:xfrm>
          <a:prstGeom prst="rect">
            <a:avLst/>
          </a:prstGeom>
        </p:spPr>
      </p:pic>
      <p:pic>
        <p:nvPicPr>
          <p:cNvPr id="4" name="Picture 3">
            <a:extLst>
              <a:ext uri="{FF2B5EF4-FFF2-40B4-BE49-F238E27FC236}">
                <a16:creationId xmlns:a16="http://schemas.microsoft.com/office/drawing/2014/main" id="{F1DE7936-BABE-4C5E-A9CA-D2378DA084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846" y="1332"/>
            <a:ext cx="12184202" cy="6853613"/>
          </a:xfrm>
          <a:prstGeom prst="rect">
            <a:avLst/>
          </a:prstGeom>
        </p:spPr>
      </p:pic>
      <p:pic>
        <p:nvPicPr>
          <p:cNvPr id="6" name="Picture 5">
            <a:extLst>
              <a:ext uri="{FF2B5EF4-FFF2-40B4-BE49-F238E27FC236}">
                <a16:creationId xmlns:a16="http://schemas.microsoft.com/office/drawing/2014/main" id="{DC0060E9-FC5C-4A08-AB0B-532B6CCAD7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385249" y="577628"/>
            <a:ext cx="6276224" cy="6280369"/>
          </a:xfrm>
          <a:prstGeom prst="rect">
            <a:avLst/>
          </a:prstGeom>
        </p:spPr>
      </p:pic>
    </p:spTree>
    <p:extLst>
      <p:ext uri="{BB962C8B-B14F-4D97-AF65-F5344CB8AC3E}">
        <p14:creationId xmlns:p14="http://schemas.microsoft.com/office/powerpoint/2010/main" val="4063790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EE55D7-BEEE-4880-BC9E-F1D33871181E}"/>
              </a:ext>
            </a:extLst>
          </p:cNvPr>
          <p:cNvSpPr/>
          <p:nvPr userDrawn="1"/>
        </p:nvSpPr>
        <p:spPr>
          <a:xfrm>
            <a:off x="0" y="0"/>
            <a:ext cx="121896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F32D26-9E56-4531-A8B1-E53BE00933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4" y="0"/>
            <a:ext cx="12189631" cy="6858000"/>
          </a:xfrm>
          <a:prstGeom prst="rect">
            <a:avLst/>
          </a:prstGeom>
        </p:spPr>
      </p:pic>
    </p:spTree>
    <p:extLst>
      <p:ext uri="{BB962C8B-B14F-4D97-AF65-F5344CB8AC3E}">
        <p14:creationId xmlns:p14="http://schemas.microsoft.com/office/powerpoint/2010/main" val="74182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116F-DC28-46DB-A2CB-F050BDB60941}"/>
              </a:ext>
            </a:extLst>
          </p:cNvPr>
          <p:cNvSpPr>
            <a:spLocks noGrp="1"/>
          </p:cNvSpPr>
          <p:nvPr>
            <p:ph type="title" hasCustomPrompt="1"/>
          </p:nvPr>
        </p:nvSpPr>
        <p:spPr>
          <a:xfrm>
            <a:off x="590632" y="491677"/>
            <a:ext cx="3670817" cy="516686"/>
          </a:xfrm>
          <a:prstGeom prst="rect">
            <a:avLst/>
          </a:prstGeom>
        </p:spPr>
        <p:txBody>
          <a:bodyPr anchor="t"/>
          <a:lstStyle>
            <a:lvl1pPr>
              <a:defRPr sz="3600" b="1">
                <a:solidFill>
                  <a:srgbClr val="00508C"/>
                </a:solidFill>
                <a:latin typeface="Arial" panose="020B0604020202020204" pitchFamily="34" charset="0"/>
                <a:cs typeface="Arial" panose="020B0604020202020204" pitchFamily="34" charset="0"/>
              </a:defRPr>
            </a:lvl1pPr>
          </a:lstStyle>
          <a:p>
            <a:r>
              <a:rPr lang="en-US"/>
              <a:t>HEADING</a:t>
            </a:r>
          </a:p>
        </p:txBody>
      </p:sp>
      <p:sp>
        <p:nvSpPr>
          <p:cNvPr id="3" name="Text Placeholder 2">
            <a:extLst>
              <a:ext uri="{FF2B5EF4-FFF2-40B4-BE49-F238E27FC236}">
                <a16:creationId xmlns:a16="http://schemas.microsoft.com/office/drawing/2014/main" id="{059044C2-79FA-4069-B30F-A5022F7ABD04}"/>
              </a:ext>
            </a:extLst>
          </p:cNvPr>
          <p:cNvSpPr>
            <a:spLocks noGrp="1"/>
          </p:cNvSpPr>
          <p:nvPr>
            <p:ph type="body" idx="1"/>
          </p:nvPr>
        </p:nvSpPr>
        <p:spPr>
          <a:xfrm>
            <a:off x="587799" y="1316041"/>
            <a:ext cx="7565601" cy="4541295"/>
          </a:xfrm>
          <a:prstGeom prst="rect">
            <a:avLst/>
          </a:prstGeom>
        </p:spPr>
        <p:txBody>
          <a:bodyPr/>
          <a:lstStyle>
            <a:lvl1pPr marL="0" indent="0">
              <a:buNone/>
              <a:defRPr sz="16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a:extLst>
              <a:ext uri="{FF2B5EF4-FFF2-40B4-BE49-F238E27FC236}">
                <a16:creationId xmlns:a16="http://schemas.microsoft.com/office/drawing/2014/main" id="{3E529B08-1DA6-4158-ACF3-EDA3E9323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95874" y="309327"/>
            <a:ext cx="2518302" cy="576102"/>
          </a:xfrm>
          <a:prstGeom prst="rect">
            <a:avLst/>
          </a:prstGeom>
        </p:spPr>
      </p:pic>
    </p:spTree>
    <p:extLst>
      <p:ext uri="{BB962C8B-B14F-4D97-AF65-F5344CB8AC3E}">
        <p14:creationId xmlns:p14="http://schemas.microsoft.com/office/powerpoint/2010/main" val="84514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F4D5-195D-4F2B-BE71-458586DBA1F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1887C5F-368B-4DD0-8F09-133198A3609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A5E18A-64DA-4269-AA7F-9999CB9CE01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0C01B-B7EF-4C42-8BD7-1919B85F3651}"/>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6" name="Footer Placeholder 5">
            <a:extLst>
              <a:ext uri="{FF2B5EF4-FFF2-40B4-BE49-F238E27FC236}">
                <a16:creationId xmlns:a16="http://schemas.microsoft.com/office/drawing/2014/main" id="{3FE87DD3-BFAA-458E-8160-86ED0906D53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FEE30E-2C92-4B07-B7D4-B2D43307EC43}"/>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230369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5181-2610-4D7C-88D8-B33893F49CE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7CB65D-DDD5-4EE6-A798-34FC367DB36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F02577-6487-460E-8070-140D900B06E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2ADF3B-E43C-44E6-8437-F1F463450D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72A14-C609-4042-B058-386352285D7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05E78-2038-4AC3-9C6F-E321C9E0A0BC}"/>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8" name="Footer Placeholder 7">
            <a:extLst>
              <a:ext uri="{FF2B5EF4-FFF2-40B4-BE49-F238E27FC236}">
                <a16:creationId xmlns:a16="http://schemas.microsoft.com/office/drawing/2014/main" id="{C92BC3C2-E6FA-400B-B5D3-0D7C808E31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BA99A0-26F4-4648-AF62-61351ED7054B}"/>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4218188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6575-9373-46C8-9A29-82031DF84A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0812EE44-4D83-421D-9F07-2FCCE9B3DC50}"/>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4" name="Footer Placeholder 3">
            <a:extLst>
              <a:ext uri="{FF2B5EF4-FFF2-40B4-BE49-F238E27FC236}">
                <a16:creationId xmlns:a16="http://schemas.microsoft.com/office/drawing/2014/main" id="{50FF87A6-C31B-4219-BE60-39D4F4FEF0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113B2D7-BC9E-4D57-A556-CEEAC37292CE}"/>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1808375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88CF5-ED16-48BF-BE72-61E434D7B662}"/>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3" name="Footer Placeholder 2">
            <a:extLst>
              <a:ext uri="{FF2B5EF4-FFF2-40B4-BE49-F238E27FC236}">
                <a16:creationId xmlns:a16="http://schemas.microsoft.com/office/drawing/2014/main" id="{39D00075-38EB-4F5C-9760-E1FE4C1612E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9225EFF-E3CF-4C77-A47E-A5C8C4BDB3CF}"/>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54670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EE5E-9F96-4453-936D-4C6A371EBC7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EFC224-1D6C-43A6-B790-5D3BE4F0609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BB6D80-5AA5-4B62-AA5A-FB2197C700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F605D-2FC6-49AA-A4D5-1A7F700115FF}"/>
              </a:ext>
            </a:extLst>
          </p:cNvPr>
          <p:cNvSpPr>
            <a:spLocks noGrp="1"/>
          </p:cNvSpPr>
          <p:nvPr>
            <p:ph type="dt" sz="half" idx="10"/>
          </p:nvPr>
        </p:nvSpPr>
        <p:spPr>
          <a:xfrm>
            <a:off x="838200" y="6356350"/>
            <a:ext cx="2743200" cy="365125"/>
          </a:xfrm>
          <a:prstGeom prst="rect">
            <a:avLst/>
          </a:prstGeom>
        </p:spPr>
        <p:txBody>
          <a:bodyPr/>
          <a:lstStyle/>
          <a:p>
            <a:fld id="{16D1801F-2CAD-4A8C-A4EF-5AE28C5AB519}" type="datetimeFigureOut">
              <a:rPr lang="en-US" smtClean="0"/>
              <a:t>10/29/2020</a:t>
            </a:fld>
            <a:endParaRPr lang="en-US"/>
          </a:p>
        </p:txBody>
      </p:sp>
      <p:sp>
        <p:nvSpPr>
          <p:cNvPr id="6" name="Footer Placeholder 5">
            <a:extLst>
              <a:ext uri="{FF2B5EF4-FFF2-40B4-BE49-F238E27FC236}">
                <a16:creationId xmlns:a16="http://schemas.microsoft.com/office/drawing/2014/main" id="{116E8477-89E4-498D-89E5-936C252F35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66D03D-7B1F-434C-854E-0D553508E7DB}"/>
              </a:ext>
            </a:extLst>
          </p:cNvPr>
          <p:cNvSpPr>
            <a:spLocks noGrp="1"/>
          </p:cNvSpPr>
          <p:nvPr>
            <p:ph type="sldNum" sz="quarter" idx="12"/>
          </p:nvPr>
        </p:nvSpPr>
        <p:spPr>
          <a:xfrm>
            <a:off x="8610600" y="6356350"/>
            <a:ext cx="2743200" cy="365125"/>
          </a:xfrm>
          <a:prstGeom prst="rect">
            <a:avLst/>
          </a:prstGeom>
        </p:spPr>
        <p:txBody>
          <a:bodyPr/>
          <a:lstStyle/>
          <a:p>
            <a:fld id="{586CA39F-80CF-4F48-B52C-65E6164A88E6}" type="slidenum">
              <a:rPr lang="en-US" smtClean="0"/>
              <a:t>‹#›</a:t>
            </a:fld>
            <a:endParaRPr lang="en-US"/>
          </a:p>
        </p:txBody>
      </p:sp>
    </p:spTree>
    <p:extLst>
      <p:ext uri="{BB962C8B-B14F-4D97-AF65-F5344CB8AC3E}">
        <p14:creationId xmlns:p14="http://schemas.microsoft.com/office/powerpoint/2010/main" val="89862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5B4CCB-51C2-45CD-82CA-FBE349C092E6}"/>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187" y="0"/>
            <a:ext cx="12189626" cy="6857998"/>
          </a:xfrm>
          <a:prstGeom prst="rect">
            <a:avLst/>
          </a:prstGeom>
          <a:ln>
            <a:noFill/>
          </a:ln>
        </p:spPr>
      </p:pic>
    </p:spTree>
    <p:extLst>
      <p:ext uri="{BB962C8B-B14F-4D97-AF65-F5344CB8AC3E}">
        <p14:creationId xmlns:p14="http://schemas.microsoft.com/office/powerpoint/2010/main" val="3996677255"/>
      </p:ext>
    </p:extLst>
  </p:cSld>
  <p:clrMap bg1="lt1" tx1="dk1" bg2="lt2" tx2="dk2" accent1="accent1" accent2="accent2" accent3="accent3" accent4="accent4" accent5="accent5" accent6="accent6" hlink="hlink" folHlink="folHlink"/>
  <p:sldLayoutIdLst>
    <p:sldLayoutId id="2147483666" r:id="rId1"/>
    <p:sldLayoutId id="2147483682" r:id="rId2"/>
    <p:sldLayoutId id="2147483668" r:id="rId3"/>
    <p:sldLayoutId id="2147483669"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DC74A252-8DB5-44E6-B8DE-598D17489F23}"/>
              </a:ext>
            </a:extLst>
          </p:cNvPr>
          <p:cNvSpPr txBox="1">
            <a:spLocks/>
          </p:cNvSpPr>
          <p:nvPr/>
        </p:nvSpPr>
        <p:spPr>
          <a:xfrm>
            <a:off x="1244175" y="4735240"/>
            <a:ext cx="3069476" cy="679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Presented by </a:t>
            </a:r>
            <a:br>
              <a:rPr lang="en-US" sz="2000"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Toradex</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7548E58-204F-481D-B705-07C568B831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726489"/>
            <a:ext cx="2699310" cy="617508"/>
          </a:xfrm>
          <a:prstGeom prst="rect">
            <a:avLst/>
          </a:prstGeom>
        </p:spPr>
      </p:pic>
      <p:sp>
        <p:nvSpPr>
          <p:cNvPr id="13" name="Text Placeholder 1">
            <a:extLst>
              <a:ext uri="{FF2B5EF4-FFF2-40B4-BE49-F238E27FC236}">
                <a16:creationId xmlns:a16="http://schemas.microsoft.com/office/drawing/2014/main" id="{980D341D-D61E-41AE-BF30-6C30B03B4F13}"/>
              </a:ext>
            </a:extLst>
          </p:cNvPr>
          <p:cNvSpPr txBox="1">
            <a:spLocks/>
          </p:cNvSpPr>
          <p:nvPr/>
        </p:nvSpPr>
        <p:spPr>
          <a:xfrm>
            <a:off x="1244175" y="2298524"/>
            <a:ext cx="4773853" cy="15754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solidFill>
                  <a:srgbClr val="00508C"/>
                </a:solidFill>
                <a:latin typeface="Arial" panose="020B0604020202020204" pitchFamily="34" charset="0"/>
                <a:cs typeface="Arial" panose="020B0604020202020204" pitchFamily="34" charset="0"/>
              </a:rPr>
              <a:t>Zero to Hero: </a:t>
            </a:r>
          </a:p>
          <a:p>
            <a:pPr marL="0" indent="0">
              <a:lnSpc>
                <a:spcPct val="100000"/>
              </a:lnSpc>
              <a:buNone/>
            </a:pPr>
            <a:r>
              <a:rPr lang="en-US" sz="2400" b="1" dirty="0">
                <a:solidFill>
                  <a:srgbClr val="00508C"/>
                </a:solidFill>
                <a:latin typeface="Arial" panose="020B0604020202020204" pitchFamily="34" charset="0"/>
                <a:cs typeface="Arial" panose="020B0604020202020204" pitchFamily="34" charset="0"/>
              </a:rPr>
              <a:t>Visual Studio Code for Embedded Linux Development</a:t>
            </a:r>
          </a:p>
        </p:txBody>
      </p:sp>
    </p:spTree>
    <p:extLst>
      <p:ext uri="{BB962C8B-B14F-4D97-AF65-F5344CB8AC3E}">
        <p14:creationId xmlns:p14="http://schemas.microsoft.com/office/powerpoint/2010/main" val="352865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AD0F0C5-7AEC-4321-8200-6A24B9993D38}"/>
              </a:ext>
            </a:extLst>
          </p:cNvPr>
          <p:cNvSpPr>
            <a:spLocks noGrp="1"/>
          </p:cNvSpPr>
          <p:nvPr>
            <p:ph type="title"/>
          </p:nvPr>
        </p:nvSpPr>
        <p:spPr>
          <a:xfrm>
            <a:off x="590632" y="491677"/>
            <a:ext cx="5644702" cy="516686"/>
          </a:xfrm>
        </p:spPr>
        <p:txBody>
          <a:bodyPr/>
          <a:lstStyle/>
          <a:p>
            <a:r>
              <a:rPr lang="en-US" dirty="0"/>
              <a:t>WITH YOU TODAY…</a:t>
            </a:r>
          </a:p>
        </p:txBody>
      </p:sp>
      <p:sp>
        <p:nvSpPr>
          <p:cNvPr id="43" name="TextBox 42">
            <a:extLst>
              <a:ext uri="{FF2B5EF4-FFF2-40B4-BE49-F238E27FC236}">
                <a16:creationId xmlns:a16="http://schemas.microsoft.com/office/drawing/2014/main" id="{426F857B-D6C4-49E6-ACF5-3E6E70761EC9}"/>
              </a:ext>
            </a:extLst>
          </p:cNvPr>
          <p:cNvSpPr txBox="1"/>
          <p:nvPr/>
        </p:nvSpPr>
        <p:spPr>
          <a:xfrm>
            <a:off x="5009715" y="4155994"/>
            <a:ext cx="1282324" cy="276999"/>
          </a:xfrm>
          <a:prstGeom prst="rect">
            <a:avLst/>
          </a:prstGeom>
          <a:noFill/>
        </p:spPr>
        <p:txBody>
          <a:bodyPr wrap="square" rtlCol="0">
            <a:spAutoFit/>
          </a:bodyPr>
          <a:lstStyle/>
          <a:p>
            <a:r>
              <a:rPr lang="en-US" sz="1200" b="1" dirty="0" err="1">
                <a:solidFill>
                  <a:srgbClr val="00508C"/>
                </a:solidFill>
                <a:latin typeface="Arial" panose="020B0604020202020204" pitchFamily="34" charset="0"/>
                <a:cs typeface="Arial" panose="020B0604020202020204" pitchFamily="34" charset="0"/>
              </a:rPr>
              <a:t>Valter</a:t>
            </a:r>
            <a:r>
              <a:rPr lang="en-US" sz="1200" b="1" dirty="0">
                <a:solidFill>
                  <a:srgbClr val="00508C"/>
                </a:solidFill>
                <a:latin typeface="Arial" panose="020B0604020202020204" pitchFamily="34" charset="0"/>
                <a:cs typeface="Arial" panose="020B0604020202020204" pitchFamily="34" charset="0"/>
              </a:rPr>
              <a:t> Minute</a:t>
            </a:r>
          </a:p>
        </p:txBody>
      </p:sp>
      <p:sp>
        <p:nvSpPr>
          <p:cNvPr id="44" name="TextBox 43">
            <a:extLst>
              <a:ext uri="{FF2B5EF4-FFF2-40B4-BE49-F238E27FC236}">
                <a16:creationId xmlns:a16="http://schemas.microsoft.com/office/drawing/2014/main" id="{A9953492-3D14-430D-B8E5-D1F2F8ED0B6D}"/>
              </a:ext>
            </a:extLst>
          </p:cNvPr>
          <p:cNvSpPr txBox="1"/>
          <p:nvPr/>
        </p:nvSpPr>
        <p:spPr>
          <a:xfrm>
            <a:off x="5009714" y="4371894"/>
            <a:ext cx="221481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Senior Software Engineer</a:t>
            </a:r>
          </a:p>
        </p:txBody>
      </p:sp>
      <p:sp>
        <p:nvSpPr>
          <p:cNvPr id="45" name="TextBox 44">
            <a:extLst>
              <a:ext uri="{FF2B5EF4-FFF2-40B4-BE49-F238E27FC236}">
                <a16:creationId xmlns:a16="http://schemas.microsoft.com/office/drawing/2014/main" id="{024E7D1E-D989-40A7-8672-64E4CE33B900}"/>
              </a:ext>
            </a:extLst>
          </p:cNvPr>
          <p:cNvSpPr txBox="1"/>
          <p:nvPr/>
        </p:nvSpPr>
        <p:spPr>
          <a:xfrm>
            <a:off x="5009714" y="4546519"/>
            <a:ext cx="1589093" cy="246221"/>
          </a:xfrm>
          <a:prstGeom prst="rect">
            <a:avLst/>
          </a:prstGeom>
          <a:noFill/>
        </p:spPr>
        <p:txBody>
          <a:bodyPr wrap="square" rtlCol="0">
            <a:spAutoFit/>
          </a:bodyPr>
          <a:lstStyle/>
          <a:p>
            <a:r>
              <a:rPr lang="en-US" sz="1000" dirty="0" err="1">
                <a:latin typeface="Arial" panose="020B0604020202020204" pitchFamily="34" charset="0"/>
                <a:cs typeface="Arial" panose="020B0604020202020204" pitchFamily="34" charset="0"/>
              </a:rPr>
              <a:t>Toradex</a:t>
            </a:r>
            <a:endParaRPr lang="en-US" sz="1000"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90DEA330-A80D-4FCC-8C58-8F135A9E5807}"/>
              </a:ext>
            </a:extLst>
          </p:cNvPr>
          <p:cNvCxnSpPr>
            <a:cxnSpLocks/>
          </p:cNvCxnSpPr>
          <p:nvPr/>
        </p:nvCxnSpPr>
        <p:spPr>
          <a:xfrm>
            <a:off x="4967485" y="2564647"/>
            <a:ext cx="0" cy="2324664"/>
          </a:xfrm>
          <a:prstGeom prst="line">
            <a:avLst/>
          </a:prstGeom>
          <a:ln w="12700">
            <a:solidFill>
              <a:srgbClr val="8F8F8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284476-AAE6-459D-9FD4-72E4EFE70A2E}"/>
              </a:ext>
            </a:extLst>
          </p:cNvPr>
          <p:cNvCxnSpPr>
            <a:cxnSpLocks/>
          </p:cNvCxnSpPr>
          <p:nvPr/>
        </p:nvCxnSpPr>
        <p:spPr>
          <a:xfrm>
            <a:off x="4967485" y="4889311"/>
            <a:ext cx="1671638" cy="0"/>
          </a:xfrm>
          <a:prstGeom prst="line">
            <a:avLst/>
          </a:prstGeom>
          <a:ln w="12700">
            <a:solidFill>
              <a:srgbClr val="8F8F8F"/>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F415FF-B5D4-44D8-9E6B-79575EF2F62D}"/>
              </a:ext>
            </a:extLst>
          </p:cNvPr>
          <p:cNvSpPr/>
          <p:nvPr/>
        </p:nvSpPr>
        <p:spPr>
          <a:xfrm>
            <a:off x="6639123" y="4841025"/>
            <a:ext cx="96572" cy="96572"/>
          </a:xfrm>
          <a:prstGeom prst="ellipse">
            <a:avLst/>
          </a:prstGeom>
          <a:ln w="12700">
            <a:solidFill>
              <a:srgbClr val="8F8F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a:extLst>
              <a:ext uri="{FF2B5EF4-FFF2-40B4-BE49-F238E27FC236}">
                <a16:creationId xmlns:a16="http://schemas.microsoft.com/office/drawing/2014/main" id="{2FCA3F91-8BDE-4A25-AE3E-C7A425BC3F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7470" y="2455880"/>
            <a:ext cx="1552095" cy="1620571"/>
          </a:xfrm>
          <a:prstGeom prst="rect">
            <a:avLst/>
          </a:prstGeom>
        </p:spPr>
      </p:pic>
      <p:sp>
        <p:nvSpPr>
          <p:cNvPr id="50" name="Rectangle: Single Corner Snipped 49">
            <a:extLst>
              <a:ext uri="{FF2B5EF4-FFF2-40B4-BE49-F238E27FC236}">
                <a16:creationId xmlns:a16="http://schemas.microsoft.com/office/drawing/2014/main" id="{27B7398A-B70B-4390-8A80-85C5AAA3243B}"/>
              </a:ext>
            </a:extLst>
          </p:cNvPr>
          <p:cNvSpPr/>
          <p:nvPr/>
        </p:nvSpPr>
        <p:spPr>
          <a:xfrm rot="5400000">
            <a:off x="4933236" y="2486115"/>
            <a:ext cx="1620571" cy="1552102"/>
          </a:xfrm>
          <a:prstGeom prst="snip1Rect">
            <a:avLst>
              <a:gd name="adj" fmla="val 8187"/>
            </a:avLst>
          </a:prstGeom>
          <a:ln w="12700">
            <a:solidFill>
              <a:srgbClr val="8F8F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6448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6C4734-E72C-4E23-93D9-4BBDBD30D49A}"/>
              </a:ext>
            </a:extLst>
          </p:cNvPr>
          <p:cNvSpPr>
            <a:spLocks noGrp="1"/>
          </p:cNvSpPr>
          <p:nvPr>
            <p:ph type="title"/>
          </p:nvPr>
        </p:nvSpPr>
        <p:spPr/>
        <p:txBody>
          <a:bodyPr/>
          <a:lstStyle/>
          <a:p>
            <a:r>
              <a:rPr lang="en-US" dirty="0"/>
              <a:t>WHAT WE DO</a:t>
            </a:r>
            <a:br>
              <a:rPr lang="en-US" dirty="0"/>
            </a:br>
            <a:endParaRPr lang="en-US" dirty="0"/>
          </a:p>
        </p:txBody>
      </p:sp>
      <p:pic>
        <p:nvPicPr>
          <p:cNvPr id="11" name="Picture 10">
            <a:extLst>
              <a:ext uri="{FF2B5EF4-FFF2-40B4-BE49-F238E27FC236}">
                <a16:creationId xmlns:a16="http://schemas.microsoft.com/office/drawing/2014/main" id="{940AB655-15BE-42FF-AB9F-4CFE4A870D64}"/>
              </a:ext>
            </a:extLst>
          </p:cNvPr>
          <p:cNvPicPr>
            <a:picLocks noChangeAspect="1"/>
          </p:cNvPicPr>
          <p:nvPr/>
        </p:nvPicPr>
        <p:blipFill rotWithShape="1">
          <a:blip r:embed="rId3"/>
          <a:srcRect l="2388" r="5460" b="5939"/>
          <a:stretch/>
        </p:blipFill>
        <p:spPr>
          <a:xfrm>
            <a:off x="3899051" y="1730455"/>
            <a:ext cx="7705150" cy="4517945"/>
          </a:xfrm>
          <a:prstGeom prst="rect">
            <a:avLst/>
          </a:prstGeom>
        </p:spPr>
      </p:pic>
      <p:sp>
        <p:nvSpPr>
          <p:cNvPr id="21" name="TextBox 20">
            <a:extLst>
              <a:ext uri="{FF2B5EF4-FFF2-40B4-BE49-F238E27FC236}">
                <a16:creationId xmlns:a16="http://schemas.microsoft.com/office/drawing/2014/main" id="{D7E161E5-50A1-4BD6-848E-95B00942EAE0}"/>
              </a:ext>
            </a:extLst>
          </p:cNvPr>
          <p:cNvSpPr txBox="1"/>
          <p:nvPr/>
        </p:nvSpPr>
        <p:spPr>
          <a:xfrm>
            <a:off x="1400724" y="6308348"/>
            <a:ext cx="6634449" cy="338466"/>
          </a:xfrm>
          <a:prstGeom prst="rect">
            <a:avLst/>
          </a:prstGeom>
          <a:noFill/>
        </p:spPr>
        <p:txBody>
          <a:bodyPr wrap="none" rtlCol="0">
            <a:spAutoFit/>
          </a:bodyPr>
          <a:lstStyle/>
          <a:p>
            <a:pPr algn="r"/>
            <a:r>
              <a:rPr lang="en-US" sz="1600" dirty="0">
                <a:solidFill>
                  <a:srgbClr val="96C837"/>
                </a:solidFill>
                <a:latin typeface="Arial"/>
                <a:cs typeface="Arial"/>
              </a:rPr>
              <a:t>RELIABLE AND EASY-TO-USE EMBEDDED SOLUTIONS FOR YOU</a:t>
            </a:r>
          </a:p>
        </p:txBody>
      </p:sp>
      <p:sp>
        <p:nvSpPr>
          <p:cNvPr id="25" name="CustomShape 2">
            <a:extLst>
              <a:ext uri="{FF2B5EF4-FFF2-40B4-BE49-F238E27FC236}">
                <a16:creationId xmlns:a16="http://schemas.microsoft.com/office/drawing/2014/main" id="{EBAD2B14-4348-41A0-B918-CD377C2D0EBA}"/>
              </a:ext>
            </a:extLst>
          </p:cNvPr>
          <p:cNvSpPr/>
          <p:nvPr/>
        </p:nvSpPr>
        <p:spPr>
          <a:xfrm>
            <a:off x="1585954" y="3075019"/>
            <a:ext cx="4637392" cy="2114096"/>
          </a:xfrm>
          <a:prstGeom prst="rect">
            <a:avLst/>
          </a:prstGeom>
          <a:noFill/>
          <a:ln>
            <a:noFill/>
          </a:ln>
        </p:spPr>
        <p:style>
          <a:lnRef idx="0">
            <a:scrgbClr r="0" g="0" b="0"/>
          </a:lnRef>
          <a:fillRef idx="0">
            <a:scrgbClr r="0" g="0" b="0"/>
          </a:fillRef>
          <a:effectRef idx="0">
            <a:scrgbClr r="0" g="0" b="0"/>
          </a:effectRef>
          <a:fontRef idx="minor"/>
        </p:style>
        <p:txBody>
          <a:bodyPr lIns="89977" tIns="44988" rIns="89977" bIns="44988" anchor="t"/>
          <a:lstStyle/>
          <a:p>
            <a:pPr>
              <a:spcBef>
                <a:spcPts val="1199"/>
              </a:spcBef>
              <a:buClr>
                <a:srgbClr val="000000"/>
              </a:buClr>
            </a:pPr>
            <a:endParaRPr lang="en-US" sz="1799" spc="-1" dirty="0">
              <a:solidFill>
                <a:srgbClr val="000000"/>
              </a:solidFill>
              <a:latin typeface="Arial"/>
              <a:cs typeface="Arial"/>
            </a:endParaRPr>
          </a:p>
        </p:txBody>
      </p:sp>
      <p:sp>
        <p:nvSpPr>
          <p:cNvPr id="8" name="Text Placeholder 7">
            <a:extLst>
              <a:ext uri="{FF2B5EF4-FFF2-40B4-BE49-F238E27FC236}">
                <a16:creationId xmlns:a16="http://schemas.microsoft.com/office/drawing/2014/main" id="{76ED5BEE-F965-48C3-B76F-C759C2C7E257}"/>
              </a:ext>
            </a:extLst>
          </p:cNvPr>
          <p:cNvSpPr>
            <a:spLocks noGrp="1"/>
          </p:cNvSpPr>
          <p:nvPr>
            <p:ph type="body" idx="1"/>
          </p:nvPr>
        </p:nvSpPr>
        <p:spPr>
          <a:xfrm>
            <a:off x="587799" y="3162259"/>
            <a:ext cx="3827447" cy="1420512"/>
          </a:xfrm>
        </p:spPr>
        <p:txBody>
          <a:bodyPr/>
          <a:lstStyle/>
          <a:p>
            <a:pPr>
              <a:spcBef>
                <a:spcPts val="1199"/>
              </a:spcBef>
              <a:buClr>
                <a:srgbClr val="000000"/>
              </a:buClr>
            </a:pPr>
            <a:r>
              <a:rPr lang="en-US" b="1" dirty="0">
                <a:solidFill>
                  <a:srgbClr val="00508C"/>
                </a:solidFill>
                <a:latin typeface="Arial"/>
                <a:cs typeface="Arial"/>
              </a:rPr>
              <a:t>Make Embedded Computing Easy</a:t>
            </a:r>
            <a:endParaRPr lang="en-US" sz="1400" dirty="0">
              <a:latin typeface="Arial"/>
              <a:cs typeface="Arial"/>
            </a:endParaRPr>
          </a:p>
          <a:p>
            <a:pPr>
              <a:spcBef>
                <a:spcPts val="1199"/>
              </a:spcBef>
              <a:buClr>
                <a:srgbClr val="000000"/>
              </a:buClr>
            </a:pPr>
            <a:r>
              <a:rPr lang="en-US" b="1" dirty="0">
                <a:solidFill>
                  <a:srgbClr val="00508C"/>
                </a:solidFill>
                <a:latin typeface="Arial"/>
                <a:cs typeface="Arial"/>
              </a:rPr>
              <a:t>Reliable Arm</a:t>
            </a:r>
            <a:r>
              <a:rPr lang="en-US" sz="1400" b="1" baseline="30000" dirty="0">
                <a:solidFill>
                  <a:srgbClr val="00508C"/>
                </a:solidFill>
                <a:latin typeface="Arial"/>
                <a:cs typeface="Arial"/>
              </a:rPr>
              <a:t>® </a:t>
            </a:r>
            <a:r>
              <a:rPr lang="en-US" b="1" dirty="0">
                <a:solidFill>
                  <a:srgbClr val="00508C"/>
                </a:solidFill>
                <a:latin typeface="Arial"/>
                <a:cs typeface="Arial"/>
              </a:rPr>
              <a:t>System on Modules</a:t>
            </a:r>
          </a:p>
          <a:p>
            <a:pPr>
              <a:spcBef>
                <a:spcPts val="1199"/>
              </a:spcBef>
              <a:buClr>
                <a:srgbClr val="000000"/>
              </a:buClr>
            </a:pPr>
            <a:r>
              <a:rPr lang="en-US" b="1" dirty="0">
                <a:solidFill>
                  <a:srgbClr val="00508C"/>
                </a:solidFill>
                <a:latin typeface="Arial"/>
                <a:cs typeface="Arial"/>
              </a:rPr>
              <a:t>Lowest Cost of Ownership</a:t>
            </a:r>
          </a:p>
          <a:p>
            <a:pPr>
              <a:spcBef>
                <a:spcPts val="1199"/>
              </a:spcBef>
              <a:buClr>
                <a:srgbClr val="000000"/>
              </a:buClr>
            </a:pPr>
            <a:r>
              <a:rPr lang="en-US" b="1" dirty="0">
                <a:solidFill>
                  <a:srgbClr val="00508C"/>
                </a:solidFill>
                <a:latin typeface="Arial"/>
                <a:cs typeface="Arial"/>
              </a:rPr>
              <a:t>Industry-leading Support</a:t>
            </a:r>
            <a:endParaRPr lang="en-US" sz="1400" spc="-1" dirty="0">
              <a:solidFill>
                <a:srgbClr val="000000"/>
              </a:solidFill>
              <a:latin typeface="Arial"/>
              <a:cs typeface="Arial"/>
            </a:endParaRPr>
          </a:p>
          <a:p>
            <a:endParaRPr lang="en-US" dirty="0"/>
          </a:p>
        </p:txBody>
      </p:sp>
      <p:pic>
        <p:nvPicPr>
          <p:cNvPr id="12" name="Picture 11" descr="A screenshot of a cell phone&#10;&#10;Description automatically generated">
            <a:extLst>
              <a:ext uri="{FF2B5EF4-FFF2-40B4-BE49-F238E27FC236}">
                <a16:creationId xmlns:a16="http://schemas.microsoft.com/office/drawing/2014/main" id="{1542B3E6-9198-4EE5-AA1E-D447213E3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919" y="1299993"/>
            <a:ext cx="2480005" cy="550561"/>
          </a:xfrm>
          <a:prstGeom prst="rect">
            <a:avLst/>
          </a:prstGeom>
        </p:spPr>
      </p:pic>
    </p:spTree>
    <p:extLst>
      <p:ext uri="{BB962C8B-B14F-4D97-AF65-F5344CB8AC3E}">
        <p14:creationId xmlns:p14="http://schemas.microsoft.com/office/powerpoint/2010/main" val="331881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7D49-80F9-4C64-B9B7-3A4976E0ED8C}"/>
              </a:ext>
            </a:extLst>
          </p:cNvPr>
          <p:cNvSpPr>
            <a:spLocks noGrp="1"/>
          </p:cNvSpPr>
          <p:nvPr>
            <p:ph type="title"/>
          </p:nvPr>
        </p:nvSpPr>
        <p:spPr>
          <a:xfrm>
            <a:off x="590632" y="491677"/>
            <a:ext cx="5460271" cy="516686"/>
          </a:xfrm>
        </p:spPr>
        <p:txBody>
          <a:bodyPr/>
          <a:lstStyle/>
          <a:p>
            <a:r>
              <a:rPr lang="en-US" dirty="0"/>
              <a:t>PRODUCT PORTFOLIO</a:t>
            </a:r>
          </a:p>
        </p:txBody>
      </p:sp>
      <p:grpSp>
        <p:nvGrpSpPr>
          <p:cNvPr id="157" name="Group 156">
            <a:extLst>
              <a:ext uri="{FF2B5EF4-FFF2-40B4-BE49-F238E27FC236}">
                <a16:creationId xmlns:a16="http://schemas.microsoft.com/office/drawing/2014/main" id="{5838A04F-55F6-47A2-AFC9-F3FE582F26CA}"/>
              </a:ext>
            </a:extLst>
          </p:cNvPr>
          <p:cNvGrpSpPr/>
          <p:nvPr/>
        </p:nvGrpSpPr>
        <p:grpSpPr>
          <a:xfrm>
            <a:off x="687741" y="1411696"/>
            <a:ext cx="10978063" cy="5283249"/>
            <a:chOff x="894570" y="1433468"/>
            <a:chExt cx="10978063" cy="5283249"/>
          </a:xfrm>
        </p:grpSpPr>
        <p:pic>
          <p:nvPicPr>
            <p:cNvPr id="158" name="Picture 157">
              <a:extLst>
                <a:ext uri="{FF2B5EF4-FFF2-40B4-BE49-F238E27FC236}">
                  <a16:creationId xmlns:a16="http://schemas.microsoft.com/office/drawing/2014/main" id="{3C601424-B8E9-46DD-AB87-0D76CCAEC912}"/>
                </a:ext>
              </a:extLst>
            </p:cNvPr>
            <p:cNvPicPr>
              <a:picLocks noChangeAspect="1"/>
            </p:cNvPicPr>
            <p:nvPr/>
          </p:nvPicPr>
          <p:blipFill>
            <a:blip r:embed="rId3"/>
            <a:srcRect/>
            <a:stretch/>
          </p:blipFill>
          <p:spPr>
            <a:xfrm>
              <a:off x="894570" y="1433468"/>
              <a:ext cx="9089459" cy="5283249"/>
            </a:xfrm>
            <a:prstGeom prst="rect">
              <a:avLst/>
            </a:prstGeom>
          </p:spPr>
        </p:pic>
        <p:pic>
          <p:nvPicPr>
            <p:cNvPr id="159" name="Picture 158">
              <a:extLst>
                <a:ext uri="{FF2B5EF4-FFF2-40B4-BE49-F238E27FC236}">
                  <a16:creationId xmlns:a16="http://schemas.microsoft.com/office/drawing/2014/main" id="{55F840D5-41E2-45EF-9A01-9ABB3D808D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64383" y="1674002"/>
              <a:ext cx="532986" cy="276122"/>
            </a:xfrm>
            <a:prstGeom prst="rect">
              <a:avLst/>
            </a:prstGeom>
          </p:spPr>
        </p:pic>
        <p:pic>
          <p:nvPicPr>
            <p:cNvPr id="160" name="Picture 159">
              <a:extLst>
                <a:ext uri="{FF2B5EF4-FFF2-40B4-BE49-F238E27FC236}">
                  <a16:creationId xmlns:a16="http://schemas.microsoft.com/office/drawing/2014/main" id="{11D7F32A-849F-4CB2-90D7-C77142AB0EE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393635" y="2059113"/>
              <a:ext cx="474483" cy="353524"/>
            </a:xfrm>
            <a:prstGeom prst="rect">
              <a:avLst/>
            </a:prstGeom>
          </p:spPr>
        </p:pic>
        <p:sp>
          <p:nvSpPr>
            <p:cNvPr id="161" name="TextBox 160">
              <a:extLst>
                <a:ext uri="{FF2B5EF4-FFF2-40B4-BE49-F238E27FC236}">
                  <a16:creationId xmlns:a16="http://schemas.microsoft.com/office/drawing/2014/main" id="{DA2B5120-E6D5-4B66-9077-02D27FB4B699}"/>
                </a:ext>
              </a:extLst>
            </p:cNvPr>
            <p:cNvSpPr txBox="1"/>
            <p:nvPr/>
          </p:nvSpPr>
          <p:spPr>
            <a:xfrm>
              <a:off x="5003682" y="1626283"/>
              <a:ext cx="647765"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TK1</a:t>
              </a:r>
            </a:p>
          </p:txBody>
        </p:sp>
        <p:sp>
          <p:nvSpPr>
            <p:cNvPr id="162" name="TextBox 161">
              <a:extLst>
                <a:ext uri="{FF2B5EF4-FFF2-40B4-BE49-F238E27FC236}">
                  <a16:creationId xmlns:a16="http://schemas.microsoft.com/office/drawing/2014/main" id="{13D7F26D-3D9D-44A5-AD76-9B3BEB869BB4}"/>
                </a:ext>
              </a:extLst>
            </p:cNvPr>
            <p:cNvSpPr txBox="1"/>
            <p:nvPr/>
          </p:nvSpPr>
          <p:spPr>
            <a:xfrm>
              <a:off x="9454533" y="1626283"/>
              <a:ext cx="687830"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iMX6</a:t>
              </a:r>
            </a:p>
          </p:txBody>
        </p:sp>
        <p:sp>
          <p:nvSpPr>
            <p:cNvPr id="163" name="TextBox 162">
              <a:extLst>
                <a:ext uri="{FF2B5EF4-FFF2-40B4-BE49-F238E27FC236}">
                  <a16:creationId xmlns:a16="http://schemas.microsoft.com/office/drawing/2014/main" id="{019EFDA9-C2FC-47F7-AF6F-BA2AB495881D}"/>
                </a:ext>
              </a:extLst>
            </p:cNvPr>
            <p:cNvSpPr txBox="1"/>
            <p:nvPr/>
          </p:nvSpPr>
          <p:spPr>
            <a:xfrm>
              <a:off x="8328008" y="1626283"/>
              <a:ext cx="633342"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T30</a:t>
              </a:r>
            </a:p>
          </p:txBody>
        </p:sp>
        <p:sp>
          <p:nvSpPr>
            <p:cNvPr id="164" name="TextBox 163">
              <a:extLst>
                <a:ext uri="{FF2B5EF4-FFF2-40B4-BE49-F238E27FC236}">
                  <a16:creationId xmlns:a16="http://schemas.microsoft.com/office/drawing/2014/main" id="{78E2CCBE-2F3C-4581-9914-237384380157}"/>
                </a:ext>
              </a:extLst>
            </p:cNvPr>
            <p:cNvSpPr txBox="1"/>
            <p:nvPr/>
          </p:nvSpPr>
          <p:spPr>
            <a:xfrm>
              <a:off x="7606618" y="3480775"/>
              <a:ext cx="876935"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iMX6ULL</a:t>
              </a:r>
            </a:p>
          </p:txBody>
        </p:sp>
        <p:sp>
          <p:nvSpPr>
            <p:cNvPr id="165" name="TextBox 164">
              <a:extLst>
                <a:ext uri="{FF2B5EF4-FFF2-40B4-BE49-F238E27FC236}">
                  <a16:creationId xmlns:a16="http://schemas.microsoft.com/office/drawing/2014/main" id="{406FE8C7-10A4-495F-AC9A-6FE8E8080BE1}"/>
                </a:ext>
              </a:extLst>
            </p:cNvPr>
            <p:cNvSpPr txBox="1"/>
            <p:nvPr/>
          </p:nvSpPr>
          <p:spPr>
            <a:xfrm>
              <a:off x="6695254" y="3480775"/>
              <a:ext cx="703856"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iMX7</a:t>
              </a:r>
            </a:p>
          </p:txBody>
        </p:sp>
        <p:sp>
          <p:nvSpPr>
            <p:cNvPr id="166" name="TextBox 165">
              <a:extLst>
                <a:ext uri="{FF2B5EF4-FFF2-40B4-BE49-F238E27FC236}">
                  <a16:creationId xmlns:a16="http://schemas.microsoft.com/office/drawing/2014/main" id="{9DE862F6-C48D-4060-BA33-A347959B7493}"/>
                </a:ext>
              </a:extLst>
            </p:cNvPr>
            <p:cNvSpPr txBox="1"/>
            <p:nvPr/>
          </p:nvSpPr>
          <p:spPr>
            <a:xfrm>
              <a:off x="5764328" y="3480775"/>
              <a:ext cx="703856"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iMX6</a:t>
              </a:r>
            </a:p>
          </p:txBody>
        </p:sp>
        <p:sp>
          <p:nvSpPr>
            <p:cNvPr id="167" name="TextBox 166">
              <a:extLst>
                <a:ext uri="{FF2B5EF4-FFF2-40B4-BE49-F238E27FC236}">
                  <a16:creationId xmlns:a16="http://schemas.microsoft.com/office/drawing/2014/main" id="{02CA70E8-5B96-4B20-BAAA-8572E45628C4}"/>
                </a:ext>
              </a:extLst>
            </p:cNvPr>
            <p:cNvSpPr txBox="1"/>
            <p:nvPr/>
          </p:nvSpPr>
          <p:spPr>
            <a:xfrm>
              <a:off x="3934992" y="3480775"/>
              <a:ext cx="649368"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T30</a:t>
              </a:r>
            </a:p>
          </p:txBody>
        </p:sp>
        <p:sp>
          <p:nvSpPr>
            <p:cNvPr id="168" name="TextBox 167">
              <a:extLst>
                <a:ext uri="{FF2B5EF4-FFF2-40B4-BE49-F238E27FC236}">
                  <a16:creationId xmlns:a16="http://schemas.microsoft.com/office/drawing/2014/main" id="{96B276E7-22BC-4910-A653-5138C2C985EB}"/>
                </a:ext>
              </a:extLst>
            </p:cNvPr>
            <p:cNvSpPr txBox="1"/>
            <p:nvPr/>
          </p:nvSpPr>
          <p:spPr>
            <a:xfrm>
              <a:off x="4838936" y="3480775"/>
              <a:ext cx="649368"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T20</a:t>
              </a:r>
            </a:p>
          </p:txBody>
        </p:sp>
        <p:sp>
          <p:nvSpPr>
            <p:cNvPr id="169" name="TextBox 168">
              <a:extLst>
                <a:ext uri="{FF2B5EF4-FFF2-40B4-BE49-F238E27FC236}">
                  <a16:creationId xmlns:a16="http://schemas.microsoft.com/office/drawing/2014/main" id="{3F8F806B-2953-49AF-88FF-92216138D429}"/>
                </a:ext>
              </a:extLst>
            </p:cNvPr>
            <p:cNvSpPr txBox="1"/>
            <p:nvPr/>
          </p:nvSpPr>
          <p:spPr>
            <a:xfrm>
              <a:off x="8499335" y="3480775"/>
              <a:ext cx="708663"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VF61</a:t>
              </a:r>
            </a:p>
          </p:txBody>
        </p:sp>
        <p:sp>
          <p:nvSpPr>
            <p:cNvPr id="170" name="TextBox 169">
              <a:extLst>
                <a:ext uri="{FF2B5EF4-FFF2-40B4-BE49-F238E27FC236}">
                  <a16:creationId xmlns:a16="http://schemas.microsoft.com/office/drawing/2014/main" id="{1CC8CFDB-D60B-4F44-A7D6-AAC9B0ADF4B9}"/>
                </a:ext>
              </a:extLst>
            </p:cNvPr>
            <p:cNvSpPr txBox="1"/>
            <p:nvPr/>
          </p:nvSpPr>
          <p:spPr>
            <a:xfrm>
              <a:off x="9436380" y="3480775"/>
              <a:ext cx="708663"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VF50</a:t>
              </a:r>
            </a:p>
          </p:txBody>
        </p:sp>
        <p:sp>
          <p:nvSpPr>
            <p:cNvPr id="171" name="TextBox 170">
              <a:extLst>
                <a:ext uri="{FF2B5EF4-FFF2-40B4-BE49-F238E27FC236}">
                  <a16:creationId xmlns:a16="http://schemas.microsoft.com/office/drawing/2014/main" id="{8517D7D6-524D-478E-9493-3ED8AE6A2E6D}"/>
                </a:ext>
              </a:extLst>
            </p:cNvPr>
            <p:cNvSpPr txBox="1"/>
            <p:nvPr/>
          </p:nvSpPr>
          <p:spPr>
            <a:xfrm>
              <a:off x="3895827" y="1626283"/>
              <a:ext cx="687830"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iMX8</a:t>
              </a:r>
            </a:p>
          </p:txBody>
        </p:sp>
        <p:sp>
          <p:nvSpPr>
            <p:cNvPr id="172" name="TextBox 171">
              <a:extLst>
                <a:ext uri="{FF2B5EF4-FFF2-40B4-BE49-F238E27FC236}">
                  <a16:creationId xmlns:a16="http://schemas.microsoft.com/office/drawing/2014/main" id="{7FB029EF-9B38-4A5A-840D-79E1A916EBA0}"/>
                </a:ext>
              </a:extLst>
            </p:cNvPr>
            <p:cNvSpPr txBox="1"/>
            <p:nvPr/>
          </p:nvSpPr>
          <p:spPr>
            <a:xfrm>
              <a:off x="3012715" y="3480775"/>
              <a:ext cx="763152" cy="223080"/>
            </a:xfrm>
            <a:prstGeom prst="rect">
              <a:avLst/>
            </a:prstGeom>
            <a:noFill/>
          </p:spPr>
          <p:txBody>
            <a:bodyPr wrap="non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Colibri iMX8X</a:t>
              </a:r>
            </a:p>
          </p:txBody>
        </p:sp>
        <p:sp>
          <p:nvSpPr>
            <p:cNvPr id="173" name="TextBox 172">
              <a:extLst>
                <a:ext uri="{FF2B5EF4-FFF2-40B4-BE49-F238E27FC236}">
                  <a16:creationId xmlns:a16="http://schemas.microsoft.com/office/drawing/2014/main" id="{8A08E347-D999-4DA6-8949-FB5F38AE0F58}"/>
                </a:ext>
              </a:extLst>
            </p:cNvPr>
            <p:cNvSpPr txBox="1"/>
            <p:nvPr/>
          </p:nvSpPr>
          <p:spPr>
            <a:xfrm>
              <a:off x="7213502" y="1626283"/>
              <a:ext cx="747125"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iMX8X</a:t>
              </a:r>
            </a:p>
          </p:txBody>
        </p:sp>
        <p:sp>
          <p:nvSpPr>
            <p:cNvPr id="174" name="TextBox 173">
              <a:extLst>
                <a:ext uri="{FF2B5EF4-FFF2-40B4-BE49-F238E27FC236}">
                  <a16:creationId xmlns:a16="http://schemas.microsoft.com/office/drawing/2014/main" id="{F09A97E7-6EEC-4685-A6A2-F0784694AE1D}"/>
                </a:ext>
              </a:extLst>
            </p:cNvPr>
            <p:cNvSpPr txBox="1"/>
            <p:nvPr/>
          </p:nvSpPr>
          <p:spPr>
            <a:xfrm>
              <a:off x="5688840" y="5048486"/>
              <a:ext cx="1050021" cy="223080"/>
            </a:xfrm>
            <a:prstGeom prst="rect">
              <a:avLst/>
            </a:prstGeom>
            <a:noFill/>
          </p:spPr>
          <p:txBody>
            <a:bodyPr wrap="squar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Verdin iMX8M Mini</a:t>
              </a:r>
            </a:p>
          </p:txBody>
        </p:sp>
        <p:pic>
          <p:nvPicPr>
            <p:cNvPr id="175" name="Picture 174">
              <a:extLst>
                <a:ext uri="{FF2B5EF4-FFF2-40B4-BE49-F238E27FC236}">
                  <a16:creationId xmlns:a16="http://schemas.microsoft.com/office/drawing/2014/main" id="{04777E3A-84C6-4312-8930-F8FD7B4FC0B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79635" y="3468908"/>
              <a:ext cx="532986" cy="276122"/>
            </a:xfrm>
            <a:prstGeom prst="rect">
              <a:avLst/>
            </a:prstGeom>
          </p:spPr>
        </p:pic>
        <p:pic>
          <p:nvPicPr>
            <p:cNvPr id="176" name="Picture 175">
              <a:extLst>
                <a:ext uri="{FF2B5EF4-FFF2-40B4-BE49-F238E27FC236}">
                  <a16:creationId xmlns:a16="http://schemas.microsoft.com/office/drawing/2014/main" id="{56135E62-FD18-4D7B-9B34-D25160F1130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608886" y="3854019"/>
              <a:ext cx="474483" cy="353524"/>
            </a:xfrm>
            <a:prstGeom prst="rect">
              <a:avLst/>
            </a:prstGeom>
          </p:spPr>
        </p:pic>
        <p:pic>
          <p:nvPicPr>
            <p:cNvPr id="177" name="Picture 176">
              <a:extLst>
                <a:ext uri="{FF2B5EF4-FFF2-40B4-BE49-F238E27FC236}">
                  <a16:creationId xmlns:a16="http://schemas.microsoft.com/office/drawing/2014/main" id="{EBC455D6-2932-432C-844B-C40FAF1F999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71956" y="5316940"/>
              <a:ext cx="532986" cy="276122"/>
            </a:xfrm>
            <a:prstGeom prst="rect">
              <a:avLst/>
            </a:prstGeom>
          </p:spPr>
        </p:pic>
        <p:pic>
          <p:nvPicPr>
            <p:cNvPr id="178" name="Graphic 31">
              <a:extLst>
                <a:ext uri="{FF2B5EF4-FFF2-40B4-BE49-F238E27FC236}">
                  <a16:creationId xmlns:a16="http://schemas.microsoft.com/office/drawing/2014/main" id="{A88A33AE-5D01-4796-860C-D33D5A048E7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10732764" y="4680056"/>
              <a:ext cx="338026" cy="409304"/>
            </a:xfrm>
            <a:prstGeom prst="rect">
              <a:avLst/>
            </a:prstGeom>
          </p:spPr>
        </p:pic>
        <p:pic>
          <p:nvPicPr>
            <p:cNvPr id="179" name="Graphic 178">
              <a:extLst>
                <a:ext uri="{FF2B5EF4-FFF2-40B4-BE49-F238E27FC236}">
                  <a16:creationId xmlns:a16="http://schemas.microsoft.com/office/drawing/2014/main" id="{A04A2B27-1DC2-43D1-A603-1B93B730B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5802" y="3192399"/>
              <a:ext cx="391950" cy="474612"/>
            </a:xfrm>
            <a:prstGeom prst="rect">
              <a:avLst/>
            </a:prstGeom>
          </p:spPr>
        </p:pic>
        <p:pic>
          <p:nvPicPr>
            <p:cNvPr id="180" name="Graphic 179">
              <a:extLst>
                <a:ext uri="{FF2B5EF4-FFF2-40B4-BE49-F238E27FC236}">
                  <a16:creationId xmlns:a16="http://schemas.microsoft.com/office/drawing/2014/main" id="{6B7DC817-CA50-4465-A3AE-99E127588C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32579" y="3788103"/>
              <a:ext cx="338397" cy="349059"/>
            </a:xfrm>
            <a:prstGeom prst="rect">
              <a:avLst/>
            </a:prstGeom>
          </p:spPr>
        </p:pic>
        <p:pic>
          <p:nvPicPr>
            <p:cNvPr id="181" name="Graphic 180">
              <a:extLst>
                <a:ext uri="{FF2B5EF4-FFF2-40B4-BE49-F238E27FC236}">
                  <a16:creationId xmlns:a16="http://schemas.microsoft.com/office/drawing/2014/main" id="{B3746753-6C2C-431D-A948-CABAAC2BDD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01570" y="4262090"/>
              <a:ext cx="800412" cy="309612"/>
            </a:xfrm>
            <a:prstGeom prst="rect">
              <a:avLst/>
            </a:prstGeom>
          </p:spPr>
        </p:pic>
        <p:grpSp>
          <p:nvGrpSpPr>
            <p:cNvPr id="182" name="Group 181">
              <a:extLst>
                <a:ext uri="{FF2B5EF4-FFF2-40B4-BE49-F238E27FC236}">
                  <a16:creationId xmlns:a16="http://schemas.microsoft.com/office/drawing/2014/main" id="{F0FEEEE7-9F8A-4861-87BD-3B48C924CDFC}"/>
                </a:ext>
              </a:extLst>
            </p:cNvPr>
            <p:cNvGrpSpPr/>
            <p:nvPr/>
          </p:nvGrpSpPr>
          <p:grpSpPr>
            <a:xfrm>
              <a:off x="1128914" y="5385417"/>
              <a:ext cx="2761531" cy="375032"/>
              <a:chOff x="1742400" y="5406767"/>
              <a:chExt cx="2762250" cy="375130"/>
            </a:xfrm>
          </p:grpSpPr>
          <p:pic>
            <p:nvPicPr>
              <p:cNvPr id="213" name="Graphic 212">
                <a:extLst>
                  <a:ext uri="{FF2B5EF4-FFF2-40B4-BE49-F238E27FC236}">
                    <a16:creationId xmlns:a16="http://schemas.microsoft.com/office/drawing/2014/main" id="{86294C33-4A91-4F55-B945-D3A3D3B2A6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42400" y="5419947"/>
                <a:ext cx="2762250" cy="361950"/>
              </a:xfrm>
              <a:prstGeom prst="rect">
                <a:avLst/>
              </a:prstGeom>
            </p:spPr>
          </p:pic>
          <p:sp>
            <p:nvSpPr>
              <p:cNvPr id="214" name="Rectangle 213">
                <a:extLst>
                  <a:ext uri="{FF2B5EF4-FFF2-40B4-BE49-F238E27FC236}">
                    <a16:creationId xmlns:a16="http://schemas.microsoft.com/office/drawing/2014/main" id="{CE2CF3B7-249D-4917-9E0B-E6CC5BEC3A21}"/>
                  </a:ext>
                </a:extLst>
              </p:cNvPr>
              <p:cNvSpPr/>
              <p:nvPr/>
            </p:nvSpPr>
            <p:spPr>
              <a:xfrm>
                <a:off x="1888249" y="5406767"/>
                <a:ext cx="2484875" cy="369332"/>
              </a:xfrm>
              <a:prstGeom prst="rect">
                <a:avLst/>
              </a:prstGeom>
            </p:spPr>
            <p:txBody>
              <a:bodyPr wrap="square" anchor="t">
                <a:spAutoFit/>
              </a:bodyPr>
              <a:lstStyle/>
              <a:p>
                <a:pPr algn="ctr" defTabSz="914126"/>
                <a:r>
                  <a:rPr lang="en-US" sz="1799" b="1">
                    <a:solidFill>
                      <a:prstClr val="white"/>
                    </a:solidFill>
                    <a:latin typeface="Arial"/>
                    <a:cs typeface="Arial"/>
                  </a:rPr>
                  <a:t>Introducing Verdin</a:t>
                </a:r>
              </a:p>
            </p:txBody>
          </p:sp>
        </p:grpSp>
        <p:grpSp>
          <p:nvGrpSpPr>
            <p:cNvPr id="183" name="Group 182">
              <a:extLst>
                <a:ext uri="{FF2B5EF4-FFF2-40B4-BE49-F238E27FC236}">
                  <a16:creationId xmlns:a16="http://schemas.microsoft.com/office/drawing/2014/main" id="{BADB0822-6E7D-4214-A7F2-97CC57C0CC0E}"/>
                </a:ext>
              </a:extLst>
            </p:cNvPr>
            <p:cNvGrpSpPr/>
            <p:nvPr/>
          </p:nvGrpSpPr>
          <p:grpSpPr>
            <a:xfrm>
              <a:off x="7288712" y="1845458"/>
              <a:ext cx="352547" cy="178358"/>
              <a:chOff x="4067186" y="1623190"/>
              <a:chExt cx="367418" cy="185881"/>
            </a:xfrm>
          </p:grpSpPr>
          <p:pic>
            <p:nvPicPr>
              <p:cNvPr id="211" name="Picture 210" descr="A close up of a sign&#10;&#10;Description automatically generated">
                <a:extLst>
                  <a:ext uri="{FF2B5EF4-FFF2-40B4-BE49-F238E27FC236}">
                    <a16:creationId xmlns:a16="http://schemas.microsoft.com/office/drawing/2014/main" id="{CC8C0D96-2BA2-404D-AEE2-2FF885A4EF0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34589" y="1623190"/>
                <a:ext cx="200015" cy="185881"/>
              </a:xfrm>
              <a:prstGeom prst="rect">
                <a:avLst/>
              </a:prstGeom>
            </p:spPr>
          </p:pic>
          <p:pic>
            <p:nvPicPr>
              <p:cNvPr id="212" name="Picture 211" descr="A picture containing lamp&#10;&#10;Description automatically generated">
                <a:extLst>
                  <a:ext uri="{FF2B5EF4-FFF2-40B4-BE49-F238E27FC236}">
                    <a16:creationId xmlns:a16="http://schemas.microsoft.com/office/drawing/2014/main" id="{A6AEC1F8-EADD-4A49-96C1-6084C82984F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67186" y="1623190"/>
                <a:ext cx="200015" cy="185881"/>
              </a:xfrm>
              <a:prstGeom prst="rect">
                <a:avLst/>
              </a:prstGeom>
            </p:spPr>
          </p:pic>
        </p:grpSp>
        <p:grpSp>
          <p:nvGrpSpPr>
            <p:cNvPr id="184" name="Group 183">
              <a:extLst>
                <a:ext uri="{FF2B5EF4-FFF2-40B4-BE49-F238E27FC236}">
                  <a16:creationId xmlns:a16="http://schemas.microsoft.com/office/drawing/2014/main" id="{9B49F3AC-E027-4CB2-9AA2-F66EA20DF301}"/>
                </a:ext>
              </a:extLst>
            </p:cNvPr>
            <p:cNvGrpSpPr/>
            <p:nvPr/>
          </p:nvGrpSpPr>
          <p:grpSpPr>
            <a:xfrm>
              <a:off x="3088733" y="3687978"/>
              <a:ext cx="352547" cy="178358"/>
              <a:chOff x="3137800" y="3543430"/>
              <a:chExt cx="367418" cy="185881"/>
            </a:xfrm>
          </p:grpSpPr>
          <p:pic>
            <p:nvPicPr>
              <p:cNvPr id="209" name="Picture 208" descr="A close up of a sign&#10;&#10;Description automatically generated">
                <a:extLst>
                  <a:ext uri="{FF2B5EF4-FFF2-40B4-BE49-F238E27FC236}">
                    <a16:creationId xmlns:a16="http://schemas.microsoft.com/office/drawing/2014/main" id="{60D0CAC5-A2BF-480E-A7D4-0ABC3D39219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05203" y="3543430"/>
                <a:ext cx="200015" cy="185881"/>
              </a:xfrm>
              <a:prstGeom prst="rect">
                <a:avLst/>
              </a:prstGeom>
            </p:spPr>
          </p:pic>
          <p:pic>
            <p:nvPicPr>
              <p:cNvPr id="210" name="Picture 209" descr="A picture containing lamp&#10;&#10;Description automatically generated">
                <a:extLst>
                  <a:ext uri="{FF2B5EF4-FFF2-40B4-BE49-F238E27FC236}">
                    <a16:creationId xmlns:a16="http://schemas.microsoft.com/office/drawing/2014/main" id="{B5D580AC-C3F8-46A2-A6FC-6A358D10AFC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37800" y="3543430"/>
                <a:ext cx="200015" cy="185881"/>
              </a:xfrm>
              <a:prstGeom prst="rect">
                <a:avLst/>
              </a:prstGeom>
            </p:spPr>
          </p:pic>
        </p:grpSp>
        <p:grpSp>
          <p:nvGrpSpPr>
            <p:cNvPr id="185" name="Group 184">
              <a:extLst>
                <a:ext uri="{FF2B5EF4-FFF2-40B4-BE49-F238E27FC236}">
                  <a16:creationId xmlns:a16="http://schemas.microsoft.com/office/drawing/2014/main" id="{D2D1C1C9-7BB0-42D8-82F8-A22B3E9FEA08}"/>
                </a:ext>
              </a:extLst>
            </p:cNvPr>
            <p:cNvGrpSpPr/>
            <p:nvPr/>
          </p:nvGrpSpPr>
          <p:grpSpPr>
            <a:xfrm>
              <a:off x="7678319" y="3687978"/>
              <a:ext cx="352547" cy="178358"/>
              <a:chOff x="4067186" y="1623190"/>
              <a:chExt cx="367418" cy="185881"/>
            </a:xfrm>
          </p:grpSpPr>
          <p:pic>
            <p:nvPicPr>
              <p:cNvPr id="207" name="Picture 206" descr="A close up of a sign&#10;&#10;Description automatically generated">
                <a:extLst>
                  <a:ext uri="{FF2B5EF4-FFF2-40B4-BE49-F238E27FC236}">
                    <a16:creationId xmlns:a16="http://schemas.microsoft.com/office/drawing/2014/main" id="{1F31E922-0A8C-4C84-B6AA-7946F3C06F0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34589" y="1623190"/>
                <a:ext cx="200015" cy="185881"/>
              </a:xfrm>
              <a:prstGeom prst="rect">
                <a:avLst/>
              </a:prstGeom>
            </p:spPr>
          </p:pic>
          <p:pic>
            <p:nvPicPr>
              <p:cNvPr id="208" name="Picture 207" descr="A picture containing lamp&#10;&#10;Description automatically generated">
                <a:extLst>
                  <a:ext uri="{FF2B5EF4-FFF2-40B4-BE49-F238E27FC236}">
                    <a16:creationId xmlns:a16="http://schemas.microsoft.com/office/drawing/2014/main" id="{5F0A9F2B-154D-4BF7-B4EA-BB41F1D68CE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67186" y="1623190"/>
                <a:ext cx="200015" cy="185881"/>
              </a:xfrm>
              <a:prstGeom prst="rect">
                <a:avLst/>
              </a:prstGeom>
            </p:spPr>
          </p:pic>
        </p:grpSp>
        <p:grpSp>
          <p:nvGrpSpPr>
            <p:cNvPr id="186" name="Group 185">
              <a:extLst>
                <a:ext uri="{FF2B5EF4-FFF2-40B4-BE49-F238E27FC236}">
                  <a16:creationId xmlns:a16="http://schemas.microsoft.com/office/drawing/2014/main" id="{93A176EE-C284-4ACB-87DB-DF048C0E8F6F}"/>
                </a:ext>
              </a:extLst>
            </p:cNvPr>
            <p:cNvGrpSpPr/>
            <p:nvPr/>
          </p:nvGrpSpPr>
          <p:grpSpPr>
            <a:xfrm>
              <a:off x="5764762" y="5283324"/>
              <a:ext cx="352547" cy="178358"/>
              <a:chOff x="3137800" y="3543430"/>
              <a:chExt cx="367418" cy="185881"/>
            </a:xfrm>
          </p:grpSpPr>
          <p:pic>
            <p:nvPicPr>
              <p:cNvPr id="205" name="Picture 204" descr="A close up of a sign&#10;&#10;Description automatically generated">
                <a:extLst>
                  <a:ext uri="{FF2B5EF4-FFF2-40B4-BE49-F238E27FC236}">
                    <a16:creationId xmlns:a16="http://schemas.microsoft.com/office/drawing/2014/main" id="{488768D5-6EDF-4DD9-963F-B3AFED4D589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05203" y="3543430"/>
                <a:ext cx="200015" cy="185881"/>
              </a:xfrm>
              <a:prstGeom prst="rect">
                <a:avLst/>
              </a:prstGeom>
            </p:spPr>
          </p:pic>
          <p:pic>
            <p:nvPicPr>
              <p:cNvPr id="206" name="Picture 205" descr="A picture containing lamp&#10;&#10;Description automatically generated">
                <a:extLst>
                  <a:ext uri="{FF2B5EF4-FFF2-40B4-BE49-F238E27FC236}">
                    <a16:creationId xmlns:a16="http://schemas.microsoft.com/office/drawing/2014/main" id="{F0323C83-EE11-49B4-91F7-8BAB8BF19CF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37800" y="3543430"/>
                <a:ext cx="200015" cy="185881"/>
              </a:xfrm>
              <a:prstGeom prst="rect">
                <a:avLst/>
              </a:prstGeom>
            </p:spPr>
          </p:pic>
        </p:grpSp>
        <p:grpSp>
          <p:nvGrpSpPr>
            <p:cNvPr id="187" name="Group 186">
              <a:extLst>
                <a:ext uri="{FF2B5EF4-FFF2-40B4-BE49-F238E27FC236}">
                  <a16:creationId xmlns:a16="http://schemas.microsoft.com/office/drawing/2014/main" id="{6476A0EB-FAC0-4495-B0E4-3EF26F96F315}"/>
                </a:ext>
              </a:extLst>
            </p:cNvPr>
            <p:cNvGrpSpPr/>
            <p:nvPr/>
          </p:nvGrpSpPr>
          <p:grpSpPr>
            <a:xfrm>
              <a:off x="3977271" y="1845458"/>
              <a:ext cx="352547" cy="178358"/>
              <a:chOff x="4067186" y="1623190"/>
              <a:chExt cx="367418" cy="185881"/>
            </a:xfrm>
          </p:grpSpPr>
          <p:pic>
            <p:nvPicPr>
              <p:cNvPr id="203" name="Picture 202" descr="A close up of a sign&#10;&#10;Description automatically generated">
                <a:extLst>
                  <a:ext uri="{FF2B5EF4-FFF2-40B4-BE49-F238E27FC236}">
                    <a16:creationId xmlns:a16="http://schemas.microsoft.com/office/drawing/2014/main" id="{C5B84CE2-9D88-4E18-823C-FE6640DE36F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34589" y="1623190"/>
                <a:ext cx="200015" cy="185881"/>
              </a:xfrm>
              <a:prstGeom prst="rect">
                <a:avLst/>
              </a:prstGeom>
            </p:spPr>
          </p:pic>
          <p:pic>
            <p:nvPicPr>
              <p:cNvPr id="204" name="Picture 203" descr="A picture containing lamp&#10;&#10;Description automatically generated">
                <a:extLst>
                  <a:ext uri="{FF2B5EF4-FFF2-40B4-BE49-F238E27FC236}">
                    <a16:creationId xmlns:a16="http://schemas.microsoft.com/office/drawing/2014/main" id="{55F21F1B-7A1A-4771-85D2-3BBA6C9D679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67186" y="1623190"/>
                <a:ext cx="200015" cy="185881"/>
              </a:xfrm>
              <a:prstGeom prst="rect">
                <a:avLst/>
              </a:prstGeom>
            </p:spPr>
          </p:pic>
        </p:grpSp>
        <p:pic>
          <p:nvPicPr>
            <p:cNvPr id="188" name="Picture 187">
              <a:extLst>
                <a:ext uri="{FF2B5EF4-FFF2-40B4-BE49-F238E27FC236}">
                  <a16:creationId xmlns:a16="http://schemas.microsoft.com/office/drawing/2014/main" id="{97D5A769-E45D-4113-AC30-12F7D6BE354D}"/>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10019356" y="2627673"/>
              <a:ext cx="1853277" cy="474613"/>
            </a:xfrm>
            <a:prstGeom prst="rect">
              <a:avLst/>
            </a:prstGeom>
          </p:spPr>
        </p:pic>
        <p:sp>
          <p:nvSpPr>
            <p:cNvPr id="189" name="TextBox 188">
              <a:extLst>
                <a:ext uri="{FF2B5EF4-FFF2-40B4-BE49-F238E27FC236}">
                  <a16:creationId xmlns:a16="http://schemas.microsoft.com/office/drawing/2014/main" id="{3064EABB-D89C-45F6-B48D-87447949ACAD}"/>
                </a:ext>
              </a:extLst>
            </p:cNvPr>
            <p:cNvSpPr txBox="1"/>
            <p:nvPr/>
          </p:nvSpPr>
          <p:spPr>
            <a:xfrm>
              <a:off x="6992713" y="5044933"/>
              <a:ext cx="1050021" cy="223080"/>
            </a:xfrm>
            <a:prstGeom prst="rect">
              <a:avLst/>
            </a:prstGeom>
            <a:noFill/>
          </p:spPr>
          <p:txBody>
            <a:bodyPr wrap="square" rtlCol="0">
              <a:spAutoFit/>
            </a:bodyPr>
            <a:lstStyle/>
            <a:p>
              <a:pPr defTabSz="914126"/>
              <a:r>
                <a:rPr lang="en-IN" sz="850" b="1">
                  <a:solidFill>
                    <a:srgbClr val="005288"/>
                  </a:solidFill>
                  <a:latin typeface="Arial Narrow" panose="020B0606020202030204" pitchFamily="34" charset="0"/>
                  <a:cs typeface="Arial" panose="020B0604020202020204" pitchFamily="34" charset="0"/>
                </a:rPr>
                <a:t>Verdin iMX8M Plus</a:t>
              </a:r>
            </a:p>
          </p:txBody>
        </p:sp>
        <p:grpSp>
          <p:nvGrpSpPr>
            <p:cNvPr id="190" name="Group 189">
              <a:extLst>
                <a:ext uri="{FF2B5EF4-FFF2-40B4-BE49-F238E27FC236}">
                  <a16:creationId xmlns:a16="http://schemas.microsoft.com/office/drawing/2014/main" id="{8F347A4C-A31A-439C-961A-37F79B5A5EBD}"/>
                </a:ext>
              </a:extLst>
            </p:cNvPr>
            <p:cNvGrpSpPr/>
            <p:nvPr/>
          </p:nvGrpSpPr>
          <p:grpSpPr>
            <a:xfrm>
              <a:off x="7096792" y="5283324"/>
              <a:ext cx="352547" cy="178358"/>
              <a:chOff x="3137800" y="3543430"/>
              <a:chExt cx="367418" cy="185881"/>
            </a:xfrm>
          </p:grpSpPr>
          <p:pic>
            <p:nvPicPr>
              <p:cNvPr id="201" name="Picture 200" descr="A close up of a sign&#10;&#10;Description automatically generated">
                <a:extLst>
                  <a:ext uri="{FF2B5EF4-FFF2-40B4-BE49-F238E27FC236}">
                    <a16:creationId xmlns:a16="http://schemas.microsoft.com/office/drawing/2014/main" id="{F61B419F-5645-4B2F-BBC2-A70605372C6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05203" y="3543430"/>
                <a:ext cx="200015" cy="185881"/>
              </a:xfrm>
              <a:prstGeom prst="rect">
                <a:avLst/>
              </a:prstGeom>
            </p:spPr>
          </p:pic>
          <p:pic>
            <p:nvPicPr>
              <p:cNvPr id="202" name="Picture 201" descr="A picture containing lamp&#10;&#10;Description automatically generated">
                <a:extLst>
                  <a:ext uri="{FF2B5EF4-FFF2-40B4-BE49-F238E27FC236}">
                    <a16:creationId xmlns:a16="http://schemas.microsoft.com/office/drawing/2014/main" id="{C45D596D-D7A1-41B2-8298-768B02103B9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37800" y="3543430"/>
                <a:ext cx="200015" cy="185881"/>
              </a:xfrm>
              <a:prstGeom prst="rect">
                <a:avLst/>
              </a:prstGeom>
            </p:spPr>
          </p:pic>
        </p:grpSp>
        <p:sp>
          <p:nvSpPr>
            <p:cNvPr id="191" name="TextBox 190">
              <a:extLst>
                <a:ext uri="{FF2B5EF4-FFF2-40B4-BE49-F238E27FC236}">
                  <a16:creationId xmlns:a16="http://schemas.microsoft.com/office/drawing/2014/main" id="{6173D0AA-4F41-4BD6-AB04-3F91EB29A65E}"/>
                </a:ext>
              </a:extLst>
            </p:cNvPr>
            <p:cNvSpPr txBox="1"/>
            <p:nvPr/>
          </p:nvSpPr>
          <p:spPr>
            <a:xfrm>
              <a:off x="6132102" y="1626283"/>
              <a:ext cx="976295" cy="223080"/>
            </a:xfrm>
            <a:prstGeom prst="rect">
              <a:avLst/>
            </a:prstGeom>
            <a:noFill/>
          </p:spPr>
          <p:txBody>
            <a:bodyPr wrap="none" rtlCol="0">
              <a:spAutoFit/>
            </a:bodyPr>
            <a:lstStyle/>
            <a:p>
              <a:pPr defTabSz="914126"/>
              <a:r>
                <a:rPr lang="en-IN" sz="850" b="1" err="1">
                  <a:solidFill>
                    <a:srgbClr val="005288"/>
                  </a:solidFill>
                  <a:latin typeface="Arial Narrow" panose="020B0606020202030204" pitchFamily="34" charset="0"/>
                  <a:cs typeface="Arial" panose="020B0604020202020204" pitchFamily="34" charset="0"/>
                </a:rPr>
                <a:t>Apalis</a:t>
              </a:r>
              <a:r>
                <a:rPr lang="en-IN" sz="850" b="1">
                  <a:solidFill>
                    <a:srgbClr val="005288"/>
                  </a:solidFill>
                  <a:latin typeface="Arial Narrow" panose="020B0606020202030204" pitchFamily="34" charset="0"/>
                  <a:cs typeface="Arial" panose="020B0604020202020204" pitchFamily="34" charset="0"/>
                </a:rPr>
                <a:t> iMX8M Plus</a:t>
              </a:r>
            </a:p>
          </p:txBody>
        </p:sp>
        <p:grpSp>
          <p:nvGrpSpPr>
            <p:cNvPr id="192" name="Group 191">
              <a:extLst>
                <a:ext uri="{FF2B5EF4-FFF2-40B4-BE49-F238E27FC236}">
                  <a16:creationId xmlns:a16="http://schemas.microsoft.com/office/drawing/2014/main" id="{99A8F86A-50D6-4204-91AB-68346BFB2AF7}"/>
                </a:ext>
              </a:extLst>
            </p:cNvPr>
            <p:cNvGrpSpPr/>
            <p:nvPr/>
          </p:nvGrpSpPr>
          <p:grpSpPr>
            <a:xfrm>
              <a:off x="6198384" y="1845458"/>
              <a:ext cx="352547" cy="178358"/>
              <a:chOff x="4067186" y="1623190"/>
              <a:chExt cx="367418" cy="185881"/>
            </a:xfrm>
          </p:grpSpPr>
          <p:pic>
            <p:nvPicPr>
              <p:cNvPr id="199" name="Picture 198" descr="A close up of a sign&#10;&#10;Description automatically generated">
                <a:extLst>
                  <a:ext uri="{FF2B5EF4-FFF2-40B4-BE49-F238E27FC236}">
                    <a16:creationId xmlns:a16="http://schemas.microsoft.com/office/drawing/2014/main" id="{5DF7972E-E9C2-481D-9019-7CD6C846236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34589" y="1623190"/>
                <a:ext cx="200015" cy="185881"/>
              </a:xfrm>
              <a:prstGeom prst="rect">
                <a:avLst/>
              </a:prstGeom>
            </p:spPr>
          </p:pic>
          <p:pic>
            <p:nvPicPr>
              <p:cNvPr id="200" name="Picture 199" descr="A picture containing lamp&#10;&#10;Description automatically generated">
                <a:extLst>
                  <a:ext uri="{FF2B5EF4-FFF2-40B4-BE49-F238E27FC236}">
                    <a16:creationId xmlns:a16="http://schemas.microsoft.com/office/drawing/2014/main" id="{CB4E9779-6348-4BC7-A5D8-D11F8E350DE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67186" y="1623190"/>
                <a:ext cx="200015" cy="185881"/>
              </a:xfrm>
              <a:prstGeom prst="rect">
                <a:avLst/>
              </a:prstGeom>
            </p:spPr>
          </p:pic>
        </p:grpSp>
        <p:grpSp>
          <p:nvGrpSpPr>
            <p:cNvPr id="193" name="Group 192">
              <a:extLst>
                <a:ext uri="{FF2B5EF4-FFF2-40B4-BE49-F238E27FC236}">
                  <a16:creationId xmlns:a16="http://schemas.microsoft.com/office/drawing/2014/main" id="{4D8849DC-926C-4D9A-AD69-B171828429CC}"/>
                </a:ext>
              </a:extLst>
            </p:cNvPr>
            <p:cNvGrpSpPr/>
            <p:nvPr/>
          </p:nvGrpSpPr>
          <p:grpSpPr>
            <a:xfrm>
              <a:off x="6186510" y="1545651"/>
              <a:ext cx="633342" cy="184666"/>
              <a:chOff x="6186510" y="1545651"/>
              <a:chExt cx="633342" cy="184666"/>
            </a:xfrm>
          </p:grpSpPr>
          <p:pic>
            <p:nvPicPr>
              <p:cNvPr id="197" name="Graphic 48">
                <a:extLst>
                  <a:ext uri="{FF2B5EF4-FFF2-40B4-BE49-F238E27FC236}">
                    <a16:creationId xmlns:a16="http://schemas.microsoft.com/office/drawing/2014/main" id="{D8F2D50E-6D95-47D6-B9B8-ECB6857B39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32819" y="1583186"/>
                <a:ext cx="462435" cy="100072"/>
              </a:xfrm>
              <a:prstGeom prst="rect">
                <a:avLst/>
              </a:prstGeom>
            </p:spPr>
          </p:pic>
          <p:sp>
            <p:nvSpPr>
              <p:cNvPr id="198" name="TextBox 197">
                <a:extLst>
                  <a:ext uri="{FF2B5EF4-FFF2-40B4-BE49-F238E27FC236}">
                    <a16:creationId xmlns:a16="http://schemas.microsoft.com/office/drawing/2014/main" id="{647A5CC1-43A8-4246-953F-522EB7B22237}"/>
                  </a:ext>
                </a:extLst>
              </p:cNvPr>
              <p:cNvSpPr txBox="1"/>
              <p:nvPr/>
            </p:nvSpPr>
            <p:spPr>
              <a:xfrm>
                <a:off x="6186510" y="1545651"/>
                <a:ext cx="633342" cy="184666"/>
              </a:xfrm>
              <a:prstGeom prst="rect">
                <a:avLst/>
              </a:prstGeom>
              <a:noFill/>
            </p:spPr>
            <p:txBody>
              <a:bodyPr wrap="square" rtlCol="0">
                <a:spAutoFit/>
              </a:bodyPr>
              <a:lstStyle/>
              <a:p>
                <a:pPr defTabSz="914126"/>
                <a:r>
                  <a:rPr lang="en-US" sz="600" b="1">
                    <a:solidFill>
                      <a:prstClr val="white"/>
                    </a:solidFill>
                    <a:latin typeface="Arial"/>
                    <a:cs typeface="Arial"/>
                  </a:rPr>
                  <a:t>CONCEPT</a:t>
                </a:r>
                <a:endParaRPr lang="en-US" sz="600">
                  <a:solidFill>
                    <a:prstClr val="black"/>
                  </a:solidFill>
                  <a:latin typeface="Calibri" panose="020F0502020204030204"/>
                </a:endParaRPr>
              </a:p>
            </p:txBody>
          </p:sp>
        </p:grpSp>
        <p:grpSp>
          <p:nvGrpSpPr>
            <p:cNvPr id="194" name="Group 193">
              <a:extLst>
                <a:ext uri="{FF2B5EF4-FFF2-40B4-BE49-F238E27FC236}">
                  <a16:creationId xmlns:a16="http://schemas.microsoft.com/office/drawing/2014/main" id="{01496517-AFB2-4CF4-88A0-8692B9B1FA1E}"/>
                </a:ext>
              </a:extLst>
            </p:cNvPr>
            <p:cNvGrpSpPr/>
            <p:nvPr/>
          </p:nvGrpSpPr>
          <p:grpSpPr>
            <a:xfrm>
              <a:off x="7080110" y="4953743"/>
              <a:ext cx="950438" cy="184666"/>
              <a:chOff x="7080110" y="4953743"/>
              <a:chExt cx="950438" cy="184666"/>
            </a:xfrm>
          </p:grpSpPr>
          <p:pic>
            <p:nvPicPr>
              <p:cNvPr id="195" name="Graphic 48">
                <a:extLst>
                  <a:ext uri="{FF2B5EF4-FFF2-40B4-BE49-F238E27FC236}">
                    <a16:creationId xmlns:a16="http://schemas.microsoft.com/office/drawing/2014/main" id="{AFB0F7F4-F2EF-4C41-9E1D-CAC8559F9D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85193" y="4992135"/>
                <a:ext cx="848175" cy="100072"/>
              </a:xfrm>
              <a:prstGeom prst="rect">
                <a:avLst/>
              </a:prstGeom>
            </p:spPr>
          </p:pic>
          <p:sp>
            <p:nvSpPr>
              <p:cNvPr id="196" name="TextBox 195">
                <a:extLst>
                  <a:ext uri="{FF2B5EF4-FFF2-40B4-BE49-F238E27FC236}">
                    <a16:creationId xmlns:a16="http://schemas.microsoft.com/office/drawing/2014/main" id="{5A843755-AEFD-4044-B81C-A4835075BE9D}"/>
                  </a:ext>
                </a:extLst>
              </p:cNvPr>
              <p:cNvSpPr txBox="1"/>
              <p:nvPr/>
            </p:nvSpPr>
            <p:spPr>
              <a:xfrm>
                <a:off x="7080110" y="4953743"/>
                <a:ext cx="950438" cy="184666"/>
              </a:xfrm>
              <a:prstGeom prst="rect">
                <a:avLst/>
              </a:prstGeom>
              <a:noFill/>
            </p:spPr>
            <p:txBody>
              <a:bodyPr wrap="square" rtlCol="0">
                <a:spAutoFit/>
              </a:bodyPr>
              <a:lstStyle/>
              <a:p>
                <a:pPr defTabSz="914126"/>
                <a:r>
                  <a:rPr lang="en-US" sz="600" b="1">
                    <a:solidFill>
                      <a:prstClr val="white"/>
                    </a:solidFill>
                    <a:latin typeface="Arial"/>
                    <a:cs typeface="Arial"/>
                  </a:rPr>
                  <a:t>IN DEVELOPMENT</a:t>
                </a:r>
                <a:endParaRPr lang="en-US" sz="600">
                  <a:solidFill>
                    <a:prstClr val="black"/>
                  </a:solidFill>
                  <a:latin typeface="Calibri" panose="020F0502020204030204"/>
                </a:endParaRPr>
              </a:p>
            </p:txBody>
          </p:sp>
        </p:grpSp>
      </p:grpSp>
    </p:spTree>
    <p:extLst>
      <p:ext uri="{BB962C8B-B14F-4D97-AF65-F5344CB8AC3E}">
        <p14:creationId xmlns:p14="http://schemas.microsoft.com/office/powerpoint/2010/main" val="152193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A649-A28F-4A7E-94B7-D649B08DA267}"/>
              </a:ext>
            </a:extLst>
          </p:cNvPr>
          <p:cNvSpPr>
            <a:spLocks noGrp="1"/>
          </p:cNvSpPr>
          <p:nvPr>
            <p:ph type="title"/>
          </p:nvPr>
        </p:nvSpPr>
        <p:spPr>
          <a:xfrm>
            <a:off x="590632" y="491676"/>
            <a:ext cx="3670817" cy="1053023"/>
          </a:xfrm>
        </p:spPr>
        <p:txBody>
          <a:bodyPr/>
          <a:lstStyle/>
          <a:p>
            <a:r>
              <a:rPr lang="en-US"/>
              <a:t>TYPICAL</a:t>
            </a:r>
            <a:br>
              <a:rPr lang="en-US"/>
            </a:br>
            <a:r>
              <a:rPr lang="en-US"/>
              <a:t>APPLICATIONS</a:t>
            </a:r>
          </a:p>
        </p:txBody>
      </p:sp>
      <p:pic>
        <p:nvPicPr>
          <p:cNvPr id="9" name="Picture 8">
            <a:extLst>
              <a:ext uri="{FF2B5EF4-FFF2-40B4-BE49-F238E27FC236}">
                <a16:creationId xmlns:a16="http://schemas.microsoft.com/office/drawing/2014/main" id="{86915385-2AA1-4D45-ADBB-D0DB2CE94E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64" r="-1" b="3210"/>
          <a:stretch/>
        </p:blipFill>
        <p:spPr>
          <a:xfrm>
            <a:off x="5868872" y="698207"/>
            <a:ext cx="6323129" cy="6159793"/>
          </a:xfrm>
          <a:prstGeom prst="rect">
            <a:avLst/>
          </a:prstGeom>
        </p:spPr>
      </p:pic>
      <p:sp>
        <p:nvSpPr>
          <p:cNvPr id="8" name="TextBox 7">
            <a:extLst>
              <a:ext uri="{FF2B5EF4-FFF2-40B4-BE49-F238E27FC236}">
                <a16:creationId xmlns:a16="http://schemas.microsoft.com/office/drawing/2014/main" id="{16E6AEF5-D75F-4427-BCB1-17BF68B19073}"/>
              </a:ext>
            </a:extLst>
          </p:cNvPr>
          <p:cNvSpPr txBox="1"/>
          <p:nvPr/>
        </p:nvSpPr>
        <p:spPr>
          <a:xfrm>
            <a:off x="591879" y="2374008"/>
            <a:ext cx="2753487" cy="1733808"/>
          </a:xfrm>
          <a:prstGeom prst="rect">
            <a:avLst/>
          </a:prstGeom>
          <a:noFill/>
        </p:spPr>
        <p:txBody>
          <a:bodyPr wrap="square" rtlCol="0">
            <a:spAutoFit/>
          </a:bodyPr>
          <a:lstStyle/>
          <a:p>
            <a:pPr marL="339725" indent="-339725">
              <a:spcAft>
                <a:spcPts val="800"/>
              </a:spcAft>
              <a:buClr>
                <a:srgbClr val="00508C"/>
              </a:buClr>
              <a:buFont typeface="Arial" panose="020B0604020202020204" pitchFamily="34" charset="0"/>
              <a:buChar char="•"/>
            </a:pPr>
            <a:r>
              <a:rPr lang="en-US" sz="1600" dirty="0">
                <a:latin typeface="Arial" panose="020B0604020202020204" pitchFamily="34" charset="0"/>
                <a:cs typeface="Arial" panose="020B0604020202020204" pitchFamily="34" charset="0"/>
              </a:rPr>
              <a:t>Industrial Automation</a:t>
            </a:r>
          </a:p>
          <a:p>
            <a:pPr marL="339725" indent="-339725">
              <a:spcAft>
                <a:spcPts val="800"/>
              </a:spcAft>
              <a:buClr>
                <a:srgbClr val="00508C"/>
              </a:buClr>
              <a:buFont typeface="Arial" panose="020B0604020202020204" pitchFamily="34" charset="0"/>
              <a:buChar char="•"/>
            </a:pPr>
            <a:r>
              <a:rPr lang="en-US" sz="1600" dirty="0">
                <a:latin typeface="Arial" panose="020B0604020202020204" pitchFamily="34" charset="0"/>
                <a:cs typeface="Arial" panose="020B0604020202020204" pitchFamily="34" charset="0"/>
              </a:rPr>
              <a:t>Healthcare</a:t>
            </a:r>
          </a:p>
          <a:p>
            <a:pPr marL="339725" indent="-339725">
              <a:spcAft>
                <a:spcPts val="800"/>
              </a:spcAft>
              <a:buClr>
                <a:srgbClr val="00508C"/>
              </a:buClr>
              <a:buFont typeface="Arial" panose="020B0604020202020204" pitchFamily="34" charset="0"/>
              <a:buChar char="•"/>
            </a:pPr>
            <a:r>
              <a:rPr lang="en-US" sz="1600" dirty="0">
                <a:latin typeface="Arial" panose="020B0604020202020204" pitchFamily="34" charset="0"/>
                <a:cs typeface="Arial" panose="020B0604020202020204" pitchFamily="34" charset="0"/>
              </a:rPr>
              <a:t>Transportation</a:t>
            </a:r>
          </a:p>
          <a:p>
            <a:pPr marL="339725" indent="-339725">
              <a:spcAft>
                <a:spcPts val="800"/>
              </a:spcAft>
              <a:buClr>
                <a:srgbClr val="00508C"/>
              </a:buClr>
              <a:buFont typeface="Arial" panose="020B0604020202020204" pitchFamily="34" charset="0"/>
              <a:buChar char="•"/>
            </a:pPr>
            <a:r>
              <a:rPr lang="en-US" sz="1600" dirty="0">
                <a:latin typeface="Arial" panose="020B0604020202020204" pitchFamily="34" charset="0"/>
                <a:cs typeface="Arial" panose="020B0604020202020204" pitchFamily="34" charset="0"/>
              </a:rPr>
              <a:t>Test &amp; Measurement</a:t>
            </a:r>
          </a:p>
          <a:p>
            <a:pPr marL="339725" indent="-339725">
              <a:spcAft>
                <a:spcPts val="800"/>
              </a:spcAft>
              <a:buClr>
                <a:srgbClr val="00508C"/>
              </a:buClr>
              <a:buFont typeface="Arial" panose="020B0604020202020204" pitchFamily="34" charset="0"/>
              <a:buChar char="•"/>
            </a:pPr>
            <a:r>
              <a:rPr lang="en-US" sz="1600" dirty="0">
                <a:latin typeface="Arial" panose="020B0604020202020204" pitchFamily="34" charset="0"/>
                <a:cs typeface="Arial" panose="020B0604020202020204" pitchFamily="34" charset="0"/>
              </a:rPr>
              <a:t>Smart City</a:t>
            </a:r>
          </a:p>
        </p:txBody>
      </p:sp>
      <p:sp>
        <p:nvSpPr>
          <p:cNvPr id="11" name="TextBox 10">
            <a:extLst>
              <a:ext uri="{FF2B5EF4-FFF2-40B4-BE49-F238E27FC236}">
                <a16:creationId xmlns:a16="http://schemas.microsoft.com/office/drawing/2014/main" id="{3132BF39-3106-408E-9FB0-8427F8B6CEE1}"/>
              </a:ext>
            </a:extLst>
          </p:cNvPr>
          <p:cNvSpPr txBox="1"/>
          <p:nvPr/>
        </p:nvSpPr>
        <p:spPr>
          <a:xfrm>
            <a:off x="590632" y="2024971"/>
            <a:ext cx="2018305" cy="338554"/>
          </a:xfrm>
          <a:prstGeom prst="rect">
            <a:avLst/>
          </a:prstGeom>
          <a:noFill/>
        </p:spPr>
        <p:txBody>
          <a:bodyPr wrap="none" rtlCol="0">
            <a:spAutoFit/>
          </a:bodyPr>
          <a:lstStyle/>
          <a:p>
            <a:r>
              <a:rPr lang="en-US" sz="1600" b="1" dirty="0">
                <a:solidFill>
                  <a:srgbClr val="00508C"/>
                </a:solidFill>
                <a:latin typeface="Arial" panose="020B0604020202020204" pitchFamily="34" charset="0"/>
                <a:cs typeface="Arial" panose="020B0604020202020204" pitchFamily="34" charset="0"/>
              </a:rPr>
              <a:t>TOP MARKETS</a:t>
            </a:r>
          </a:p>
        </p:txBody>
      </p:sp>
      <p:sp>
        <p:nvSpPr>
          <p:cNvPr id="13" name="TextBox 12">
            <a:extLst>
              <a:ext uri="{FF2B5EF4-FFF2-40B4-BE49-F238E27FC236}">
                <a16:creationId xmlns:a16="http://schemas.microsoft.com/office/drawing/2014/main" id="{7EC1E0AA-7645-4118-9E6B-52F66A7BAA35}"/>
              </a:ext>
            </a:extLst>
          </p:cNvPr>
          <p:cNvSpPr txBox="1"/>
          <p:nvPr/>
        </p:nvSpPr>
        <p:spPr>
          <a:xfrm>
            <a:off x="648561" y="4318501"/>
            <a:ext cx="2558145" cy="338554"/>
          </a:xfrm>
          <a:prstGeom prst="rect">
            <a:avLst/>
          </a:prstGeom>
          <a:noFill/>
        </p:spPr>
        <p:txBody>
          <a:bodyPr wrap="none" rtlCol="0">
            <a:spAutoFit/>
          </a:bodyPr>
          <a:lstStyle/>
          <a:p>
            <a:r>
              <a:rPr lang="en-US" sz="1600" b="1" dirty="0">
                <a:solidFill>
                  <a:srgbClr val="00508C"/>
                </a:solidFill>
                <a:latin typeface="Arial" panose="020B0604020202020204" pitchFamily="34" charset="0"/>
                <a:cs typeface="Arial" panose="020B0604020202020204" pitchFamily="34" charset="0"/>
              </a:rPr>
              <a:t>ANNUAL VOLUMES</a:t>
            </a:r>
          </a:p>
        </p:txBody>
      </p:sp>
      <p:sp>
        <p:nvSpPr>
          <p:cNvPr id="16" name="TextBox 15">
            <a:extLst>
              <a:ext uri="{FF2B5EF4-FFF2-40B4-BE49-F238E27FC236}">
                <a16:creationId xmlns:a16="http://schemas.microsoft.com/office/drawing/2014/main" id="{738D697E-53E9-4C8E-B556-6E52D5FA6C11}"/>
              </a:ext>
            </a:extLst>
          </p:cNvPr>
          <p:cNvSpPr txBox="1"/>
          <p:nvPr/>
        </p:nvSpPr>
        <p:spPr>
          <a:xfrm>
            <a:off x="927199" y="4662198"/>
            <a:ext cx="1383347" cy="338554"/>
          </a:xfrm>
          <a:prstGeom prst="rect">
            <a:avLst/>
          </a:prstGeom>
          <a:noFill/>
        </p:spPr>
        <p:txBody>
          <a:bodyPr wrap="none" rtlCol="0">
            <a:spAutoFit/>
          </a:bodyPr>
          <a:lstStyle/>
          <a:p>
            <a:r>
              <a:rPr lang="en-US" sz="1600" dirty="0">
                <a:latin typeface="Arial"/>
                <a:cs typeface="Arial"/>
              </a:rPr>
              <a:t>100 to 50k</a:t>
            </a:r>
            <a:endParaRPr lang="en-US" sz="1600" dirty="0"/>
          </a:p>
        </p:txBody>
      </p:sp>
    </p:spTree>
    <p:extLst>
      <p:ext uri="{BB962C8B-B14F-4D97-AF65-F5344CB8AC3E}">
        <p14:creationId xmlns:p14="http://schemas.microsoft.com/office/powerpoint/2010/main" val="12124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02E9746C-E446-4AA4-B609-C84821DEEC95}"/>
              </a:ext>
            </a:extLst>
          </p:cNvPr>
          <p:cNvSpPr txBox="1">
            <a:spLocks/>
          </p:cNvSpPr>
          <p:nvPr/>
        </p:nvSpPr>
        <p:spPr>
          <a:xfrm>
            <a:off x="5024097" y="725005"/>
            <a:ext cx="4538101" cy="663947"/>
          </a:xfrm>
          <a:prstGeom prst="rect">
            <a:avLst/>
          </a:prstGeom>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999" b="1">
                <a:solidFill>
                  <a:srgbClr val="00508C"/>
                </a:solidFill>
                <a:latin typeface="Arial" panose="020B0604020202020204" pitchFamily="34" charset="0"/>
                <a:cs typeface="Arial" panose="020B0604020202020204" pitchFamily="34" charset="0"/>
              </a:rPr>
              <a:t>Easy-to-use</a:t>
            </a:r>
            <a:br>
              <a:rPr lang="en-US" sz="1999" b="1">
                <a:solidFill>
                  <a:srgbClr val="00508C"/>
                </a:solidFill>
                <a:latin typeface="Arial" panose="020B0604020202020204" pitchFamily="34" charset="0"/>
                <a:cs typeface="Arial" panose="020B0604020202020204" pitchFamily="34" charset="0"/>
              </a:rPr>
            </a:br>
            <a:r>
              <a:rPr lang="en-US" sz="1999" b="1">
                <a:solidFill>
                  <a:srgbClr val="00508C"/>
                </a:solidFill>
                <a:latin typeface="Arial" panose="020B0604020202020204" pitchFamily="34" charset="0"/>
                <a:cs typeface="Arial" panose="020B0604020202020204" pitchFamily="34" charset="0"/>
              </a:rPr>
              <a:t>Industrial Linux Software Platform</a:t>
            </a:r>
          </a:p>
        </p:txBody>
      </p:sp>
      <p:pic>
        <p:nvPicPr>
          <p:cNvPr id="9" name="Picture 8">
            <a:extLst>
              <a:ext uri="{FF2B5EF4-FFF2-40B4-BE49-F238E27FC236}">
                <a16:creationId xmlns:a16="http://schemas.microsoft.com/office/drawing/2014/main" id="{A653E60A-97D2-4E54-93A4-6F0AFD73108B}"/>
              </a:ext>
            </a:extLst>
          </p:cNvPr>
          <p:cNvPicPr>
            <a:picLocks noChangeAspect="1"/>
          </p:cNvPicPr>
          <p:nvPr/>
        </p:nvPicPr>
        <p:blipFill>
          <a:blip r:embed="rId3"/>
          <a:stretch>
            <a:fillRect/>
          </a:stretch>
        </p:blipFill>
        <p:spPr>
          <a:xfrm>
            <a:off x="1992409" y="1990871"/>
            <a:ext cx="888658" cy="888658"/>
          </a:xfrm>
          <a:prstGeom prst="rect">
            <a:avLst/>
          </a:prstGeom>
        </p:spPr>
      </p:pic>
      <p:pic>
        <p:nvPicPr>
          <p:cNvPr id="13" name="Picture 12">
            <a:extLst>
              <a:ext uri="{FF2B5EF4-FFF2-40B4-BE49-F238E27FC236}">
                <a16:creationId xmlns:a16="http://schemas.microsoft.com/office/drawing/2014/main" id="{49B54EC8-EDAA-4D43-B8F6-1884607B5B01}"/>
              </a:ext>
            </a:extLst>
          </p:cNvPr>
          <p:cNvPicPr>
            <a:picLocks noChangeAspect="1"/>
          </p:cNvPicPr>
          <p:nvPr/>
        </p:nvPicPr>
        <p:blipFill>
          <a:blip r:embed="rId4"/>
          <a:stretch>
            <a:fillRect/>
          </a:stretch>
        </p:blipFill>
        <p:spPr>
          <a:xfrm>
            <a:off x="7814661" y="1990871"/>
            <a:ext cx="888658" cy="888658"/>
          </a:xfrm>
          <a:prstGeom prst="rect">
            <a:avLst/>
          </a:prstGeom>
        </p:spPr>
      </p:pic>
      <p:pic>
        <p:nvPicPr>
          <p:cNvPr id="14" name="Picture 13">
            <a:extLst>
              <a:ext uri="{FF2B5EF4-FFF2-40B4-BE49-F238E27FC236}">
                <a16:creationId xmlns:a16="http://schemas.microsoft.com/office/drawing/2014/main" id="{0B68270D-8CF6-4ED2-80D7-01E98807224A}"/>
              </a:ext>
            </a:extLst>
          </p:cNvPr>
          <p:cNvPicPr>
            <a:picLocks noChangeAspect="1"/>
          </p:cNvPicPr>
          <p:nvPr/>
        </p:nvPicPr>
        <p:blipFill>
          <a:blip r:embed="rId5"/>
          <a:stretch>
            <a:fillRect/>
          </a:stretch>
        </p:blipFill>
        <p:spPr>
          <a:xfrm>
            <a:off x="3738613" y="4221323"/>
            <a:ext cx="888658" cy="888658"/>
          </a:xfrm>
          <a:prstGeom prst="rect">
            <a:avLst/>
          </a:prstGeom>
        </p:spPr>
      </p:pic>
      <p:pic>
        <p:nvPicPr>
          <p:cNvPr id="15" name="Picture 14">
            <a:extLst>
              <a:ext uri="{FF2B5EF4-FFF2-40B4-BE49-F238E27FC236}">
                <a16:creationId xmlns:a16="http://schemas.microsoft.com/office/drawing/2014/main" id="{E985897F-1170-4077-ACBE-0C8D097EFDA4}"/>
              </a:ext>
            </a:extLst>
          </p:cNvPr>
          <p:cNvPicPr>
            <a:picLocks noChangeAspect="1"/>
          </p:cNvPicPr>
          <p:nvPr/>
        </p:nvPicPr>
        <p:blipFill>
          <a:blip r:embed="rId6"/>
          <a:stretch>
            <a:fillRect/>
          </a:stretch>
        </p:blipFill>
        <p:spPr>
          <a:xfrm>
            <a:off x="6649739" y="4154272"/>
            <a:ext cx="888658" cy="888658"/>
          </a:xfrm>
          <a:prstGeom prst="rect">
            <a:avLst/>
          </a:prstGeom>
        </p:spPr>
      </p:pic>
      <p:sp>
        <p:nvSpPr>
          <p:cNvPr id="18" name="TextBox 17">
            <a:extLst>
              <a:ext uri="{FF2B5EF4-FFF2-40B4-BE49-F238E27FC236}">
                <a16:creationId xmlns:a16="http://schemas.microsoft.com/office/drawing/2014/main" id="{80D90C6D-AA43-4779-AE95-9C5E43526E93}"/>
              </a:ext>
            </a:extLst>
          </p:cNvPr>
          <p:cNvSpPr txBox="1"/>
          <p:nvPr/>
        </p:nvSpPr>
        <p:spPr>
          <a:xfrm>
            <a:off x="1369819" y="2971224"/>
            <a:ext cx="2133836" cy="7692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rial" panose="020B0604020202020204" pitchFamily="34" charset="0"/>
                <a:cs typeface="Arial" panose="020B0604020202020204" pitchFamily="34" charset="0"/>
              </a:rPr>
              <a:t>Fast time-to-market</a:t>
            </a:r>
            <a:endParaRPr lang="en-US" sz="1600">
              <a:latin typeface="Arial" panose="020B0604020202020204" pitchFamily="34" charset="0"/>
              <a:cs typeface="Arial" panose="020B0604020202020204" pitchFamily="34" charset="0"/>
            </a:endParaRPr>
          </a:p>
          <a:p>
            <a:pPr algn="ctr"/>
            <a:r>
              <a:rPr lang="en-US" sz="1400">
                <a:latin typeface="Arial" panose="020B0604020202020204" pitchFamily="34" charset="0"/>
                <a:cs typeface="Arial" panose="020B0604020202020204" pitchFamily="34" charset="0"/>
              </a:rPr>
              <a:t>Ready-to-use </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Linux distribution</a:t>
            </a:r>
            <a:endParaRPr lang="en-US" sz="1400" b="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DCB442E-ED76-47E7-A8DA-6D3189D0291E}"/>
              </a:ext>
            </a:extLst>
          </p:cNvPr>
          <p:cNvSpPr txBox="1"/>
          <p:nvPr/>
        </p:nvSpPr>
        <p:spPr>
          <a:xfrm>
            <a:off x="4210973" y="2971224"/>
            <a:ext cx="2274012" cy="7692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rial" panose="020B0604020202020204" pitchFamily="34" charset="0"/>
                <a:cs typeface="Arial" panose="020B0604020202020204" pitchFamily="34" charset="0"/>
              </a:rPr>
              <a:t>Open Source</a:t>
            </a:r>
          </a:p>
          <a:p>
            <a:pPr algn="ctr"/>
            <a:r>
              <a:rPr lang="en-US" sz="1400">
                <a:latin typeface="Arial" panose="020B0604020202020204" pitchFamily="34" charset="0"/>
                <a:cs typeface="Arial" panose="020B0604020202020204" pitchFamily="34" charset="0"/>
              </a:rPr>
              <a:t>Based on open software,</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No lock-in</a:t>
            </a:r>
          </a:p>
        </p:txBody>
      </p:sp>
      <p:sp>
        <p:nvSpPr>
          <p:cNvPr id="20" name="TextBox 19">
            <a:extLst>
              <a:ext uri="{FF2B5EF4-FFF2-40B4-BE49-F238E27FC236}">
                <a16:creationId xmlns:a16="http://schemas.microsoft.com/office/drawing/2014/main" id="{56EEFA96-0530-445C-9DE6-E1F5F279AC7A}"/>
              </a:ext>
            </a:extLst>
          </p:cNvPr>
          <p:cNvSpPr txBox="1"/>
          <p:nvPr/>
        </p:nvSpPr>
        <p:spPr>
          <a:xfrm>
            <a:off x="7094068" y="2912993"/>
            <a:ext cx="2329843" cy="9846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rial" panose="020B0604020202020204" pitchFamily="34" charset="0"/>
                <a:cs typeface="Arial" panose="020B0604020202020204" pitchFamily="34" charset="0"/>
              </a:rPr>
              <a:t>Simple updates</a:t>
            </a:r>
          </a:p>
          <a:p>
            <a:pPr algn="ctr"/>
            <a:r>
              <a:rPr lang="en-US" sz="1400">
                <a:latin typeface="Arial" panose="020B0604020202020204" pitchFamily="34" charset="0"/>
                <a:cs typeface="Arial" panose="020B0604020202020204" pitchFamily="34" charset="0"/>
              </a:rPr>
              <a:t>Built-in, automotive-grade, </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over-the-air update capabilities</a:t>
            </a:r>
          </a:p>
        </p:txBody>
      </p:sp>
      <p:sp>
        <p:nvSpPr>
          <p:cNvPr id="21" name="TextBox 20">
            <a:extLst>
              <a:ext uri="{FF2B5EF4-FFF2-40B4-BE49-F238E27FC236}">
                <a16:creationId xmlns:a16="http://schemas.microsoft.com/office/drawing/2014/main" id="{41CBDC34-F6B7-463B-983E-176BE64CCB24}"/>
              </a:ext>
            </a:extLst>
          </p:cNvPr>
          <p:cNvSpPr txBox="1"/>
          <p:nvPr/>
        </p:nvSpPr>
        <p:spPr>
          <a:xfrm>
            <a:off x="2831957" y="5144737"/>
            <a:ext cx="2701973" cy="7692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rial" panose="020B0604020202020204" pitchFamily="34" charset="0"/>
                <a:cs typeface="Arial" panose="020B0604020202020204" pitchFamily="34" charset="0"/>
              </a:rPr>
              <a:t>Secure</a:t>
            </a:r>
          </a:p>
          <a:p>
            <a:pPr algn="ctr"/>
            <a:r>
              <a:rPr lang="en-US" sz="1400">
                <a:latin typeface="Arial" panose="020B0604020202020204" pitchFamily="34" charset="0"/>
                <a:cs typeface="Arial" panose="020B0604020202020204" pitchFamily="34" charset="0"/>
              </a:rPr>
              <a:t>Frequent updates, accessible security features</a:t>
            </a:r>
          </a:p>
        </p:txBody>
      </p:sp>
      <p:sp>
        <p:nvSpPr>
          <p:cNvPr id="22" name="TextBox 21">
            <a:extLst>
              <a:ext uri="{FF2B5EF4-FFF2-40B4-BE49-F238E27FC236}">
                <a16:creationId xmlns:a16="http://schemas.microsoft.com/office/drawing/2014/main" id="{B4EADD62-D4AB-440D-8EAE-945F99C0B6ED}"/>
              </a:ext>
            </a:extLst>
          </p:cNvPr>
          <p:cNvSpPr txBox="1"/>
          <p:nvPr/>
        </p:nvSpPr>
        <p:spPr>
          <a:xfrm>
            <a:off x="5943211" y="5144735"/>
            <a:ext cx="2301713" cy="5538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Arial" panose="020B0604020202020204" pitchFamily="34" charset="0"/>
                <a:cs typeface="Arial" panose="020B0604020202020204" pitchFamily="34" charset="0"/>
              </a:rPr>
              <a:t>Real-time</a:t>
            </a:r>
          </a:p>
          <a:p>
            <a:pPr algn="ctr"/>
            <a:r>
              <a:rPr lang="en-US" sz="1400">
                <a:latin typeface="Arial" panose="020B0604020202020204" pitchFamily="34" charset="0"/>
                <a:cs typeface="Arial" panose="020B0604020202020204" pitchFamily="34" charset="0"/>
              </a:rPr>
              <a:t>Optimized real-time option</a:t>
            </a:r>
            <a:endParaRPr lang="en-US" sz="1400" b="1">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E853EB39-7746-4050-AF7C-AB9EBAE9EEEE}"/>
              </a:ext>
            </a:extLst>
          </p:cNvPr>
          <p:cNvPicPr>
            <a:picLocks noChangeAspect="1"/>
          </p:cNvPicPr>
          <p:nvPr/>
        </p:nvPicPr>
        <p:blipFill>
          <a:blip r:embed="rId7"/>
          <a:srcRect/>
          <a:stretch/>
        </p:blipFill>
        <p:spPr>
          <a:xfrm>
            <a:off x="712579" y="592229"/>
            <a:ext cx="3993628" cy="991500"/>
          </a:xfrm>
          <a:prstGeom prst="rect">
            <a:avLst/>
          </a:prstGeom>
        </p:spPr>
      </p:pic>
      <p:pic>
        <p:nvPicPr>
          <p:cNvPr id="29" name="Picture 28">
            <a:extLst>
              <a:ext uri="{FF2B5EF4-FFF2-40B4-BE49-F238E27FC236}">
                <a16:creationId xmlns:a16="http://schemas.microsoft.com/office/drawing/2014/main" id="{82710542-F65E-4D24-8700-78E8E1CA0D17}"/>
              </a:ext>
            </a:extLst>
          </p:cNvPr>
          <p:cNvPicPr>
            <a:picLocks noChangeAspect="1"/>
          </p:cNvPicPr>
          <p:nvPr/>
        </p:nvPicPr>
        <p:blipFill>
          <a:blip r:embed="rId8"/>
          <a:stretch>
            <a:fillRect/>
          </a:stretch>
        </p:blipFill>
        <p:spPr>
          <a:xfrm>
            <a:off x="4905456" y="1990872"/>
            <a:ext cx="886737" cy="886737"/>
          </a:xfrm>
          <a:prstGeom prst="rect">
            <a:avLst/>
          </a:prstGeom>
        </p:spPr>
      </p:pic>
      <p:cxnSp>
        <p:nvCxnSpPr>
          <p:cNvPr id="4" name="Straight Connector 3">
            <a:extLst>
              <a:ext uri="{FF2B5EF4-FFF2-40B4-BE49-F238E27FC236}">
                <a16:creationId xmlns:a16="http://schemas.microsoft.com/office/drawing/2014/main" id="{B434004C-E2AD-4D75-AA43-55C100CBE978}"/>
              </a:ext>
            </a:extLst>
          </p:cNvPr>
          <p:cNvCxnSpPr>
            <a:cxnSpLocks/>
          </p:cNvCxnSpPr>
          <p:nvPr/>
        </p:nvCxnSpPr>
        <p:spPr>
          <a:xfrm>
            <a:off x="4839889" y="725004"/>
            <a:ext cx="0" cy="6066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2" descr="Yocto Participant">
            <a:extLst>
              <a:ext uri="{FF2B5EF4-FFF2-40B4-BE49-F238E27FC236}">
                <a16:creationId xmlns:a16="http://schemas.microsoft.com/office/drawing/2014/main" id="{EB4D1827-7205-4EDF-9BFB-D2B35B5EA8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7026" y="1985679"/>
            <a:ext cx="826349" cy="706528"/>
          </a:xfrm>
          <a:prstGeom prst="rect">
            <a:avLst/>
          </a:prstGeom>
          <a:noFill/>
          <a:extLst>
            <a:ext uri="{909E8E84-426E-40dd-AFC4-6F175D3DCCD1}">
              <a14:hiddenFill xmlns:a14="http://schemas.microsoft.com/office/drawing/2010/main" xmlns:lc="http://schemas.openxmlformats.org/drawingml/2006/lockedCanvas" xmlns="">
                <a:solidFill>
                  <a:srgbClr val="FFFFFF"/>
                </a:solidFill>
              </a14:hiddenFill>
            </a:ext>
          </a:extLst>
        </p:spPr>
      </p:pic>
      <p:pic>
        <p:nvPicPr>
          <p:cNvPr id="30" name="Picture 29" descr="A picture containing drawing&#10;&#10;Description automatically generated">
            <a:extLst>
              <a:ext uri="{FF2B5EF4-FFF2-40B4-BE49-F238E27FC236}">
                <a16:creationId xmlns:a16="http://schemas.microsoft.com/office/drawing/2014/main" id="{23C0D499-35B0-45B3-B82E-41531FC047DF}"/>
              </a:ext>
            </a:extLst>
          </p:cNvPr>
          <p:cNvPicPr>
            <a:picLocks noChangeAspect="1"/>
          </p:cNvPicPr>
          <p:nvPr/>
        </p:nvPicPr>
        <p:blipFill>
          <a:blip r:embed="rId10"/>
          <a:stretch>
            <a:fillRect/>
          </a:stretch>
        </p:blipFill>
        <p:spPr>
          <a:xfrm>
            <a:off x="10342078" y="2901504"/>
            <a:ext cx="1136244" cy="868317"/>
          </a:xfrm>
          <a:prstGeom prst="rect">
            <a:avLst/>
          </a:prstGeom>
        </p:spPr>
      </p:pic>
      <p:pic>
        <p:nvPicPr>
          <p:cNvPr id="32" name="Graphic 13">
            <a:extLst>
              <a:ext uri="{FF2B5EF4-FFF2-40B4-BE49-F238E27FC236}">
                <a16:creationId xmlns:a16="http://schemas.microsoft.com/office/drawing/2014/main" id="{A429ACA4-BB86-441C-A992-23EE02A6B6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7026" y="4697450"/>
            <a:ext cx="936103" cy="831907"/>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5AFDDD1A-A718-4102-8766-B512A8D6F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5349" y="3979118"/>
            <a:ext cx="1949702" cy="509035"/>
          </a:xfrm>
          <a:prstGeom prst="rect">
            <a:avLst/>
          </a:prstGeom>
        </p:spPr>
      </p:pic>
    </p:spTree>
    <p:extLst>
      <p:ext uri="{BB962C8B-B14F-4D97-AF65-F5344CB8AC3E}">
        <p14:creationId xmlns:p14="http://schemas.microsoft.com/office/powerpoint/2010/main" val="23963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8A5-B1BB-40E6-8F52-DA452D03A9D2}"/>
              </a:ext>
            </a:extLst>
          </p:cNvPr>
          <p:cNvSpPr>
            <a:spLocks noGrp="1"/>
          </p:cNvSpPr>
          <p:nvPr>
            <p:ph type="title"/>
          </p:nvPr>
        </p:nvSpPr>
        <p:spPr>
          <a:xfrm>
            <a:off x="586176" y="491677"/>
            <a:ext cx="5925623" cy="516686"/>
          </a:xfrm>
        </p:spPr>
        <p:txBody>
          <a:bodyPr lIns="91440" tIns="45720" rIns="91440" bIns="45720" anchor="t"/>
          <a:lstStyle/>
          <a:p>
            <a:r>
              <a:rPr lang="en-US" dirty="0">
                <a:latin typeface="Arial"/>
                <a:cs typeface="Calibri Light"/>
              </a:rPr>
              <a:t>VISUAL STUDIO CODE</a:t>
            </a:r>
            <a:endParaRPr lang="en-US" dirty="0"/>
          </a:p>
        </p:txBody>
      </p:sp>
      <p:sp>
        <p:nvSpPr>
          <p:cNvPr id="3" name="Text Placeholder 2">
            <a:extLst>
              <a:ext uri="{FF2B5EF4-FFF2-40B4-BE49-F238E27FC236}">
                <a16:creationId xmlns:a16="http://schemas.microsoft.com/office/drawing/2014/main" id="{199605B1-CEE0-4740-B07C-80FA1D06E1FF}"/>
              </a:ext>
            </a:extLst>
          </p:cNvPr>
          <p:cNvSpPr>
            <a:spLocks noGrp="1"/>
          </p:cNvSpPr>
          <p:nvPr>
            <p:ph type="body" idx="1"/>
          </p:nvPr>
        </p:nvSpPr>
        <p:spPr/>
        <p:txBody>
          <a:bodyPr lIns="91440" tIns="45720" rIns="91440" bIns="45720" anchor="t"/>
          <a:lstStyle/>
          <a:p>
            <a:endParaRPr lang="en-US" dirty="0"/>
          </a:p>
        </p:txBody>
      </p:sp>
    </p:spTree>
    <p:extLst>
      <p:ext uri="{BB962C8B-B14F-4D97-AF65-F5344CB8AC3E}">
        <p14:creationId xmlns:p14="http://schemas.microsoft.com/office/powerpoint/2010/main" val="61235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0673D9-7071-44F6-A51C-EB0E8DE547B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9356" y="834976"/>
            <a:ext cx="3927919" cy="898571"/>
          </a:xfrm>
          <a:prstGeom prst="rect">
            <a:avLst/>
          </a:prstGeom>
        </p:spPr>
      </p:pic>
      <p:sp>
        <p:nvSpPr>
          <p:cNvPr id="14" name="TextBox 13">
            <a:extLst>
              <a:ext uri="{FF2B5EF4-FFF2-40B4-BE49-F238E27FC236}">
                <a16:creationId xmlns:a16="http://schemas.microsoft.com/office/drawing/2014/main" id="{02E6DB03-6BA9-4C30-B29A-AC6D84F27F86}"/>
              </a:ext>
            </a:extLst>
          </p:cNvPr>
          <p:cNvSpPr txBox="1"/>
          <p:nvPr/>
        </p:nvSpPr>
        <p:spPr>
          <a:xfrm>
            <a:off x="1481579" y="3316844"/>
            <a:ext cx="2939177" cy="1323439"/>
          </a:xfrm>
          <a:prstGeom prst="rect">
            <a:avLst/>
          </a:prstGeom>
          <a:noFill/>
        </p:spPr>
        <p:txBody>
          <a:bodyPr wrap="square" rtlCol="0">
            <a:spAutoFit/>
          </a:bodyPr>
          <a:lstStyle/>
          <a:p>
            <a:pPr algn="ctr">
              <a:spcAft>
                <a:spcPts val="600"/>
              </a:spcAft>
            </a:pPr>
            <a:r>
              <a:rPr lang="en-US" sz="8000" dirty="0">
                <a:solidFill>
                  <a:srgbClr val="00508C"/>
                </a:solidFill>
                <a:latin typeface="Arial"/>
                <a:cs typeface="Arial"/>
              </a:rPr>
              <a:t>Q&amp;A</a:t>
            </a:r>
          </a:p>
        </p:txBody>
      </p:sp>
      <p:pic>
        <p:nvPicPr>
          <p:cNvPr id="5" name="Picture 4" descr="A close up of a sign&#10;&#10;Description automatically generated">
            <a:extLst>
              <a:ext uri="{FF2B5EF4-FFF2-40B4-BE49-F238E27FC236}">
                <a16:creationId xmlns:a16="http://schemas.microsoft.com/office/drawing/2014/main" id="{6217B015-313B-4759-BC73-2E045E65C705}"/>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197870" y="2664113"/>
            <a:ext cx="3248025" cy="2628900"/>
          </a:xfrm>
          <a:prstGeom prst="rect">
            <a:avLst/>
          </a:prstGeom>
        </p:spPr>
      </p:pic>
    </p:spTree>
    <p:extLst>
      <p:ext uri="{BB962C8B-B14F-4D97-AF65-F5344CB8AC3E}">
        <p14:creationId xmlns:p14="http://schemas.microsoft.com/office/powerpoint/2010/main" val="400613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C40D17-9533-49CA-8F8E-CB079B8B6281}"/>
              </a:ext>
            </a:extLst>
          </p:cNvPr>
          <p:cNvSpPr txBox="1"/>
          <p:nvPr/>
        </p:nvSpPr>
        <p:spPr>
          <a:xfrm>
            <a:off x="1799030" y="2715308"/>
            <a:ext cx="2604239" cy="646331"/>
          </a:xfrm>
          <a:prstGeom prst="rect">
            <a:avLst/>
          </a:prstGeom>
          <a:noFill/>
        </p:spPr>
        <p:txBody>
          <a:bodyPr wrap="none" rtlCol="0">
            <a:spAutoFit/>
          </a:bodyPr>
          <a:lstStyle/>
          <a:p>
            <a:r>
              <a:rPr lang="en-US" b="1">
                <a:solidFill>
                  <a:srgbClr val="00508C"/>
                </a:solidFill>
                <a:latin typeface="Arial" panose="020B0604020202020204" pitchFamily="34" charset="0"/>
                <a:cs typeface="Arial" panose="020B0604020202020204" pitchFamily="34" charset="0"/>
              </a:rPr>
              <a:t>THANK YOU</a:t>
            </a:r>
          </a:p>
          <a:p>
            <a:r>
              <a:rPr lang="en-US">
                <a:solidFill>
                  <a:srgbClr val="00508C"/>
                </a:solidFill>
                <a:latin typeface="Arial" panose="020B0604020202020204" pitchFamily="34" charset="0"/>
                <a:cs typeface="Arial" panose="020B0604020202020204" pitchFamily="34" charset="0"/>
              </a:rPr>
              <a:t>FOR YOUR INTEREST</a:t>
            </a:r>
          </a:p>
        </p:txBody>
      </p:sp>
      <p:sp>
        <p:nvSpPr>
          <p:cNvPr id="7" name="TextBox 6">
            <a:extLst>
              <a:ext uri="{FF2B5EF4-FFF2-40B4-BE49-F238E27FC236}">
                <a16:creationId xmlns:a16="http://schemas.microsoft.com/office/drawing/2014/main" id="{7783141E-DCC5-4B3F-B457-BF39090F840F}"/>
              </a:ext>
            </a:extLst>
          </p:cNvPr>
          <p:cNvSpPr txBox="1"/>
          <p:nvPr/>
        </p:nvSpPr>
        <p:spPr>
          <a:xfrm>
            <a:off x="1835606" y="4196724"/>
            <a:ext cx="2467342" cy="1107996"/>
          </a:xfrm>
          <a:prstGeom prst="rect">
            <a:avLst/>
          </a:prstGeom>
          <a:noFill/>
        </p:spPr>
        <p:txBody>
          <a:bodyPr wrap="none" rtlCol="0">
            <a:spAutoFit/>
          </a:bodyPr>
          <a:lstStyle/>
          <a:p>
            <a:r>
              <a:rPr lang="en-US" sz="1600">
                <a:solidFill>
                  <a:srgbClr val="4C4C4C"/>
                </a:solidFill>
                <a:latin typeface="Arial" panose="020B0604020202020204" pitchFamily="34" charset="0"/>
                <a:cs typeface="Arial" panose="020B0604020202020204" pitchFamily="34" charset="0"/>
              </a:rPr>
              <a:t>www</a:t>
            </a:r>
            <a:r>
              <a:rPr lang="en-US" sz="1600" b="1">
                <a:solidFill>
                  <a:srgbClr val="4C4C4C"/>
                </a:solidFill>
                <a:latin typeface="Arial" panose="020B0604020202020204" pitchFamily="34" charset="0"/>
                <a:cs typeface="Arial" panose="020B0604020202020204" pitchFamily="34" charset="0"/>
              </a:rPr>
              <a:t>.toradex</a:t>
            </a:r>
            <a:r>
              <a:rPr lang="en-US" sz="1600">
                <a:solidFill>
                  <a:srgbClr val="4C4C4C"/>
                </a:solidFill>
                <a:latin typeface="Arial" panose="020B0604020202020204" pitchFamily="34" charset="0"/>
                <a:cs typeface="Arial" panose="020B0604020202020204" pitchFamily="34" charset="0"/>
              </a:rPr>
              <a:t>.com</a:t>
            </a:r>
          </a:p>
          <a:p>
            <a:r>
              <a:rPr lang="en-US" sz="1600" b="1">
                <a:solidFill>
                  <a:srgbClr val="4C4C4C"/>
                </a:solidFill>
                <a:latin typeface="Arial" panose="020B0604020202020204" pitchFamily="34" charset="0"/>
                <a:cs typeface="Arial" panose="020B0604020202020204" pitchFamily="34" charset="0"/>
              </a:rPr>
              <a:t>developer</a:t>
            </a:r>
            <a:r>
              <a:rPr lang="en-US" sz="1600">
                <a:solidFill>
                  <a:srgbClr val="4C4C4C"/>
                </a:solidFill>
                <a:latin typeface="Arial" panose="020B0604020202020204" pitchFamily="34" charset="0"/>
                <a:cs typeface="Arial" panose="020B0604020202020204" pitchFamily="34" charset="0"/>
              </a:rPr>
              <a:t>.toradex.com</a:t>
            </a:r>
          </a:p>
          <a:p>
            <a:r>
              <a:rPr lang="en-US" sz="1600" b="1">
                <a:solidFill>
                  <a:srgbClr val="4C4C4C"/>
                </a:solidFill>
                <a:latin typeface="Arial" panose="020B0604020202020204" pitchFamily="34" charset="0"/>
                <a:cs typeface="Arial" panose="020B0604020202020204" pitchFamily="34" charset="0"/>
              </a:rPr>
              <a:t>community</a:t>
            </a:r>
            <a:r>
              <a:rPr lang="en-US" sz="1600">
                <a:solidFill>
                  <a:srgbClr val="4C4C4C"/>
                </a:solidFill>
                <a:latin typeface="Arial" panose="020B0604020202020204" pitchFamily="34" charset="0"/>
                <a:cs typeface="Arial" panose="020B0604020202020204" pitchFamily="34" charset="0"/>
              </a:rPr>
              <a:t>.toradex.com</a:t>
            </a:r>
          </a:p>
          <a:p>
            <a:r>
              <a:rPr lang="en-US" sz="1600" b="1">
                <a:solidFill>
                  <a:srgbClr val="4C4C4C"/>
                </a:solidFill>
                <a:latin typeface="Arial" panose="020B0604020202020204" pitchFamily="34" charset="0"/>
                <a:cs typeface="Arial" panose="020B0604020202020204" pitchFamily="34" charset="0"/>
              </a:rPr>
              <a:t>labs</a:t>
            </a:r>
            <a:r>
              <a:rPr lang="en-US" sz="1600">
                <a:solidFill>
                  <a:srgbClr val="4C4C4C"/>
                </a:solidFill>
                <a:latin typeface="Arial" panose="020B0604020202020204" pitchFamily="34" charset="0"/>
                <a:cs typeface="Arial" panose="020B0604020202020204" pitchFamily="34" charset="0"/>
              </a:rPr>
              <a:t>.toradex.com</a:t>
            </a:r>
          </a:p>
        </p:txBody>
      </p:sp>
      <p:pic>
        <p:nvPicPr>
          <p:cNvPr id="8" name="Picture 7">
            <a:extLst>
              <a:ext uri="{FF2B5EF4-FFF2-40B4-BE49-F238E27FC236}">
                <a16:creationId xmlns:a16="http://schemas.microsoft.com/office/drawing/2014/main" id="{550673D9-7071-44F6-A51C-EB0E8DE547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356" y="834976"/>
            <a:ext cx="3927919" cy="898571"/>
          </a:xfrm>
          <a:prstGeom prst="rect">
            <a:avLst/>
          </a:prstGeom>
        </p:spPr>
      </p:pic>
    </p:spTree>
    <p:extLst>
      <p:ext uri="{BB962C8B-B14F-4D97-AF65-F5344CB8AC3E}">
        <p14:creationId xmlns:p14="http://schemas.microsoft.com/office/powerpoint/2010/main" val="257592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1012</TotalTime>
  <Words>776</Words>
  <Application>Microsoft Office PowerPoint</Application>
  <PresentationFormat>Widescreen</PresentationFormat>
  <Paragraphs>121</Paragraphs>
  <Slides>9</Slides>
  <Notes>7</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1_Office Theme</vt:lpstr>
      <vt:lpstr>PowerPoint Presentation</vt:lpstr>
      <vt:lpstr>WITH YOU TODAY…</vt:lpstr>
      <vt:lpstr>WHAT WE DO </vt:lpstr>
      <vt:lpstr>PRODUCT PORTFOLIO</vt:lpstr>
      <vt:lpstr>TYPICAL APPLICATIONS</vt:lpstr>
      <vt:lpstr>PowerPoint Presentation</vt:lpstr>
      <vt:lpstr>VISUAL STUDIO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 Naidu</dc:creator>
  <cp:lastModifiedBy>Lakshmi Naidu</cp:lastModifiedBy>
  <cp:revision>108</cp:revision>
  <dcterms:created xsi:type="dcterms:W3CDTF">2019-06-20T04:46:50Z</dcterms:created>
  <dcterms:modified xsi:type="dcterms:W3CDTF">2020-10-29T07:26:55Z</dcterms:modified>
</cp:coreProperties>
</file>